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65" r:id="rId2"/>
  </p:sldMasterIdLst>
  <p:notesMasterIdLst>
    <p:notesMasterId r:id="rId125"/>
  </p:notesMasterIdLst>
  <p:sldIdLst>
    <p:sldId id="258" r:id="rId3"/>
    <p:sldId id="267" r:id="rId4"/>
    <p:sldId id="268" r:id="rId5"/>
    <p:sldId id="302" r:id="rId6"/>
    <p:sldId id="340" r:id="rId7"/>
    <p:sldId id="376" r:id="rId8"/>
    <p:sldId id="393" r:id="rId9"/>
    <p:sldId id="378" r:id="rId10"/>
    <p:sldId id="379" r:id="rId11"/>
    <p:sldId id="380" r:id="rId12"/>
    <p:sldId id="257" r:id="rId13"/>
    <p:sldId id="270" r:id="rId14"/>
    <p:sldId id="271" r:id="rId15"/>
    <p:sldId id="272" r:id="rId16"/>
    <p:sldId id="273" r:id="rId17"/>
    <p:sldId id="275" r:id="rId18"/>
    <p:sldId id="274" r:id="rId19"/>
    <p:sldId id="276" r:id="rId20"/>
    <p:sldId id="278" r:id="rId21"/>
    <p:sldId id="279" r:id="rId22"/>
    <p:sldId id="277" r:id="rId23"/>
    <p:sldId id="281" r:id="rId24"/>
    <p:sldId id="282" r:id="rId25"/>
    <p:sldId id="341" r:id="rId26"/>
    <p:sldId id="283" r:id="rId27"/>
    <p:sldId id="285" r:id="rId28"/>
    <p:sldId id="342" r:id="rId29"/>
    <p:sldId id="394" r:id="rId30"/>
    <p:sldId id="395" r:id="rId31"/>
    <p:sldId id="286" r:id="rId32"/>
    <p:sldId id="295" r:id="rId33"/>
    <p:sldId id="288" r:id="rId34"/>
    <p:sldId id="289" r:id="rId35"/>
    <p:sldId id="294" r:id="rId36"/>
    <p:sldId id="299" r:id="rId37"/>
    <p:sldId id="387" r:id="rId38"/>
    <p:sldId id="293" r:id="rId39"/>
    <p:sldId id="296" r:id="rId40"/>
    <p:sldId id="292" r:id="rId41"/>
    <p:sldId id="297" r:id="rId42"/>
    <p:sldId id="381" r:id="rId43"/>
    <p:sldId id="382" r:id="rId44"/>
    <p:sldId id="383" r:id="rId45"/>
    <p:sldId id="384" r:id="rId46"/>
    <p:sldId id="385" r:id="rId47"/>
    <p:sldId id="401" r:id="rId48"/>
    <p:sldId id="386" r:id="rId49"/>
    <p:sldId id="396" r:id="rId50"/>
    <p:sldId id="303" r:id="rId51"/>
    <p:sldId id="398" r:id="rId52"/>
    <p:sldId id="397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43" r:id="rId61"/>
    <p:sldId id="311" r:id="rId62"/>
    <p:sldId id="312" r:id="rId63"/>
    <p:sldId id="313" r:id="rId64"/>
    <p:sldId id="314" r:id="rId65"/>
    <p:sldId id="315" r:id="rId66"/>
    <p:sldId id="316" r:id="rId67"/>
    <p:sldId id="337" r:id="rId68"/>
    <p:sldId id="317" r:id="rId69"/>
    <p:sldId id="336" r:id="rId70"/>
    <p:sldId id="335" r:id="rId71"/>
    <p:sldId id="318" r:id="rId72"/>
    <p:sldId id="319" r:id="rId73"/>
    <p:sldId id="320" r:id="rId74"/>
    <p:sldId id="321" r:id="rId75"/>
    <p:sldId id="322" r:id="rId76"/>
    <p:sldId id="344" r:id="rId77"/>
    <p:sldId id="323" r:id="rId78"/>
    <p:sldId id="324" r:id="rId79"/>
    <p:sldId id="325" r:id="rId80"/>
    <p:sldId id="326" r:id="rId81"/>
    <p:sldId id="327" r:id="rId82"/>
    <p:sldId id="345" r:id="rId83"/>
    <p:sldId id="328" r:id="rId84"/>
    <p:sldId id="329" r:id="rId85"/>
    <p:sldId id="330" r:id="rId86"/>
    <p:sldId id="331" r:id="rId87"/>
    <p:sldId id="332" r:id="rId88"/>
    <p:sldId id="333" r:id="rId89"/>
    <p:sldId id="334" r:id="rId90"/>
    <p:sldId id="346" r:id="rId91"/>
    <p:sldId id="347" r:id="rId92"/>
    <p:sldId id="348" r:id="rId93"/>
    <p:sldId id="349" r:id="rId94"/>
    <p:sldId id="350" r:id="rId95"/>
    <p:sldId id="351" r:id="rId96"/>
    <p:sldId id="400" r:id="rId97"/>
    <p:sldId id="399" r:id="rId98"/>
    <p:sldId id="353" r:id="rId99"/>
    <p:sldId id="352" r:id="rId100"/>
    <p:sldId id="370" r:id="rId101"/>
    <p:sldId id="371" r:id="rId102"/>
    <p:sldId id="357" r:id="rId103"/>
    <p:sldId id="356" r:id="rId104"/>
    <p:sldId id="358" r:id="rId105"/>
    <p:sldId id="359" r:id="rId106"/>
    <p:sldId id="360" r:id="rId107"/>
    <p:sldId id="361" r:id="rId108"/>
    <p:sldId id="362" r:id="rId109"/>
    <p:sldId id="372" r:id="rId110"/>
    <p:sldId id="363" r:id="rId111"/>
    <p:sldId id="364" r:id="rId112"/>
    <p:sldId id="365" r:id="rId113"/>
    <p:sldId id="366" r:id="rId114"/>
    <p:sldId id="367" r:id="rId115"/>
    <p:sldId id="368" r:id="rId116"/>
    <p:sldId id="369" r:id="rId117"/>
    <p:sldId id="373" r:id="rId118"/>
    <p:sldId id="388" r:id="rId119"/>
    <p:sldId id="389" r:id="rId120"/>
    <p:sldId id="390" r:id="rId121"/>
    <p:sldId id="392" r:id="rId122"/>
    <p:sldId id="374" r:id="rId123"/>
    <p:sldId id="375" r:id="rId1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1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theme" Target="theme/theme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tableStyles" Target="tableStyles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A1D171-0B8C-49E0-B587-C5EBC9F828B0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39375B-B471-4868-A77A-9A1ADD4670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474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08621" y="1883221"/>
            <a:ext cx="5754624" cy="18959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DATE OR VENUE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08621" y="4066329"/>
            <a:ext cx="5754624" cy="418576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Please add subtitle here</a:t>
            </a:r>
          </a:p>
        </p:txBody>
      </p:sp>
      <p:pic>
        <p:nvPicPr>
          <p:cNvPr id="5" name="Picture Placeholder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11916" y="0"/>
            <a:ext cx="5080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7111916" y="0"/>
            <a:ext cx="5080000" cy="6858000"/>
          </a:xfrm>
          <a:prstGeom prst="rect">
            <a:avLst/>
          </a:prstGeom>
          <a:solidFill>
            <a:srgbClr val="464547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2" tIns="60956" rIns="121912" bIns="60956" rtlCol="0" anchor="ctr"/>
          <a:lstStyle/>
          <a:p>
            <a:pPr algn="ctr"/>
            <a:endParaRPr lang="en-US" sz="180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 rot="5400000">
            <a:off x="3689636" y="3075432"/>
            <a:ext cx="6858000" cy="7071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837173" y="681708"/>
            <a:ext cx="1188379" cy="42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780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5973762" y="2373859"/>
            <a:ext cx="5324476" cy="3595140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973762" y="1439333"/>
            <a:ext cx="5314951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Please put name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1" y="1"/>
            <a:ext cx="5080001" cy="643551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Oval 9"/>
          <p:cNvSpPr/>
          <p:nvPr userDrawn="1"/>
        </p:nvSpPr>
        <p:spPr>
          <a:xfrm>
            <a:off x="1193208" y="1870968"/>
            <a:ext cx="2693581" cy="2693581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430527" y="2108287"/>
            <a:ext cx="2218944" cy="221894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5973761" y="1916660"/>
            <a:ext cx="5324723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200" b="1" i="1" cap="none" spc="133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839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0">
          <p15:clr>
            <a:srgbClr val="FBAE40"/>
          </p15:clr>
        </p15:guide>
        <p15:guide id="2" orient="horz" pos="152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1" y="1439333"/>
            <a:ext cx="11239500" cy="45296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228594" marR="0" lvl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tabLst/>
              <a:defRPr/>
            </a:pPr>
            <a:r>
              <a:rPr lang="en-US" sz="1467" dirty="0">
                <a:latin typeface="+mj-lt"/>
              </a:rPr>
              <a:t>In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consectetur</a:t>
            </a:r>
            <a:r>
              <a:rPr lang="en-US" sz="1467" dirty="0">
                <a:latin typeface="+mj-lt"/>
              </a:rPr>
              <a:t>. In dolor ipsum, gravida et </a:t>
            </a:r>
            <a:r>
              <a:rPr lang="en-US" sz="1467" dirty="0" err="1">
                <a:latin typeface="+mj-lt"/>
              </a:rPr>
              <a:t>sagittis</a:t>
            </a:r>
            <a:r>
              <a:rPr lang="en-US" sz="1467" dirty="0">
                <a:latin typeface="+mj-lt"/>
              </a:rPr>
              <a:t> id, </a:t>
            </a:r>
            <a:r>
              <a:rPr lang="en-US" sz="1467" dirty="0" err="1">
                <a:latin typeface="+mj-lt"/>
              </a:rPr>
              <a:t>sollicitudin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nisl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tempus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. Nam in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metus</a:t>
            </a:r>
            <a:r>
              <a:rPr lang="en-US" sz="1467" dirty="0">
                <a:latin typeface="+mj-lt"/>
              </a:rPr>
              <a:t>, ac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purus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consequat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lectus</a:t>
            </a:r>
            <a:r>
              <a:rPr lang="en-US" sz="1467" dirty="0">
                <a:latin typeface="+mj-lt"/>
              </a:rPr>
              <a:t> sit </a:t>
            </a:r>
            <a:r>
              <a:rPr lang="en-US" sz="1467" dirty="0" err="1">
                <a:latin typeface="+mj-lt"/>
              </a:rPr>
              <a:t>amet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pharetra,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venenatis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erat</a:t>
            </a:r>
            <a:r>
              <a:rPr lang="en-US" sz="1467" dirty="0">
                <a:latin typeface="+mj-lt"/>
              </a:rPr>
              <a:t> libero.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lorem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commodo</a:t>
            </a:r>
            <a:r>
              <a:rPr lang="en-US" sz="1467" dirty="0">
                <a:latin typeface="+mj-lt"/>
              </a:rPr>
              <a:t> vitae ex at, pharetra convallis </a:t>
            </a:r>
            <a:r>
              <a:rPr lang="en-US" sz="1467" dirty="0" err="1">
                <a:latin typeface="+mj-lt"/>
              </a:rPr>
              <a:t>nunc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vehicula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mauris</a:t>
            </a:r>
            <a:r>
              <a:rPr lang="en-US" sz="1467" dirty="0">
                <a:latin typeface="+mj-lt"/>
              </a:rPr>
              <a:t> ligula. </a:t>
            </a:r>
            <a:r>
              <a:rPr lang="en-US" sz="1467" dirty="0" err="1">
                <a:latin typeface="+mj-lt"/>
              </a:rPr>
              <a:t>Suspendisse</a:t>
            </a:r>
            <a:r>
              <a:rPr lang="en-US" sz="1467" dirty="0">
                <a:latin typeface="+mj-lt"/>
              </a:rPr>
              <a:t> in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congue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odio</a:t>
            </a:r>
            <a:r>
              <a:rPr lang="en-US" sz="1467" dirty="0">
                <a:latin typeface="+mj-lt"/>
              </a:rPr>
              <a:t> pharetra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. Nam </a:t>
            </a:r>
            <a:r>
              <a:rPr lang="en-US" sz="1467" dirty="0" err="1">
                <a:latin typeface="+mj-lt"/>
              </a:rPr>
              <a:t>vel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auctor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justo</a:t>
            </a:r>
            <a:r>
              <a:rPr lang="en-US" sz="1467" dirty="0">
                <a:latin typeface="+mj-lt"/>
              </a:rPr>
              <a:t>, vitae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Duis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sapien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pellentesque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massa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Nulla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feugiat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turpis</a:t>
            </a:r>
            <a:r>
              <a:rPr lang="en-US" sz="1467" dirty="0">
                <a:latin typeface="+mj-lt"/>
              </a:rPr>
              <a:t> et </a:t>
            </a:r>
            <a:r>
              <a:rPr lang="en-US" sz="1467" dirty="0" err="1">
                <a:latin typeface="+mj-lt"/>
              </a:rPr>
              <a:t>posuere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ipsum </a:t>
            </a:r>
            <a:r>
              <a:rPr lang="en-US" sz="1467" dirty="0" err="1">
                <a:latin typeface="+mj-lt"/>
              </a:rPr>
              <a:t>sem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tincidunt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est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ante semper diam. </a:t>
            </a:r>
            <a:r>
              <a:rPr lang="en-US" sz="1467" dirty="0" err="1">
                <a:latin typeface="+mj-lt"/>
              </a:rPr>
              <a:t>Nullam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quis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sem. </a:t>
            </a:r>
            <a:r>
              <a:rPr lang="en-US" sz="1467" dirty="0" err="1">
                <a:latin typeface="+mj-lt"/>
              </a:rPr>
              <a:t>Morbi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iaculis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elit</a:t>
            </a:r>
            <a:r>
              <a:rPr lang="en-US" sz="1467" dirty="0">
                <a:latin typeface="+mj-lt"/>
              </a:rPr>
              <a:t>, non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ac.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ultrices</a:t>
            </a:r>
            <a:r>
              <a:rPr lang="en-US" sz="1467" dirty="0">
                <a:latin typeface="+mj-lt"/>
              </a:rPr>
              <a:t> mi lorem,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899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3" y="1896533"/>
            <a:ext cx="5314948" cy="407246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6252" y="1439333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6400799" y="1896533"/>
            <a:ext cx="5324476" cy="4072467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00799" y="1439333"/>
            <a:ext cx="5314952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8306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Color Canva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16" hasCustomPrompt="1"/>
          </p:nvPr>
        </p:nvSpPr>
        <p:spPr>
          <a:xfrm>
            <a:off x="1502900" y="1651445"/>
            <a:ext cx="3072384" cy="3871384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333" dirty="0" smtClean="0">
                <a:solidFill>
                  <a:schemeClr val="bg1"/>
                </a:solidFill>
              </a:defRPr>
            </a:lvl1pPr>
            <a:lvl2pPr>
              <a:defRPr lang="en-US" sz="1333" dirty="0" smtClean="0">
                <a:solidFill>
                  <a:schemeClr val="bg1"/>
                </a:solidFill>
              </a:defRPr>
            </a:lvl2pPr>
            <a:lvl3pPr>
              <a:defRPr lang="en-US" sz="1333" dirty="0" smtClean="0">
                <a:solidFill>
                  <a:schemeClr val="bg1"/>
                </a:solidFill>
              </a:defRPr>
            </a:lvl3pPr>
            <a:lvl4pPr>
              <a:defRPr lang="en-US" sz="1333" dirty="0" smtClean="0">
                <a:solidFill>
                  <a:schemeClr val="bg1"/>
                </a:solidFill>
              </a:defRPr>
            </a:lvl4pPr>
            <a:lvl5pPr>
              <a:defRPr lang="en-US" sz="1333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7647668" y="1066229"/>
            <a:ext cx="3072384" cy="585216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/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4" name="Title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75284" y="1066229"/>
            <a:ext cx="3072384" cy="585216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/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body" sz="quarter" idx="12" hasCustomPrompt="1"/>
          </p:nvPr>
        </p:nvSpPr>
        <p:spPr>
          <a:xfrm>
            <a:off x="1502900" y="1066229"/>
            <a:ext cx="3072384" cy="585216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/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7647668" y="1651445"/>
            <a:ext cx="3072384" cy="3871384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333" dirty="0" smtClean="0">
                <a:solidFill>
                  <a:schemeClr val="bg1"/>
                </a:solidFill>
              </a:defRPr>
            </a:lvl1pPr>
            <a:lvl2pPr>
              <a:defRPr lang="en-US" sz="1333" dirty="0" smtClean="0">
                <a:solidFill>
                  <a:schemeClr val="bg1"/>
                </a:solidFill>
              </a:defRPr>
            </a:lvl2pPr>
            <a:lvl3pPr>
              <a:defRPr lang="en-US" sz="1333" dirty="0" smtClean="0">
                <a:solidFill>
                  <a:schemeClr val="bg1"/>
                </a:solidFill>
              </a:defRPr>
            </a:lvl3pPr>
            <a:lvl4pPr>
              <a:defRPr lang="en-US" sz="1333" dirty="0" smtClean="0">
                <a:solidFill>
                  <a:schemeClr val="bg1"/>
                </a:solidFill>
              </a:defRPr>
            </a:lvl4pPr>
            <a:lvl5pPr>
              <a:defRPr lang="en-US" sz="1333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8" hasCustomPrompt="1"/>
          </p:nvPr>
        </p:nvSpPr>
        <p:spPr>
          <a:xfrm>
            <a:off x="4575284" y="1651445"/>
            <a:ext cx="3072384" cy="3871384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333" dirty="0" smtClean="0">
                <a:solidFill>
                  <a:schemeClr val="bg1"/>
                </a:solidFill>
              </a:defRPr>
            </a:lvl1pPr>
            <a:lvl2pPr>
              <a:defRPr lang="en-US" sz="1333" dirty="0" smtClean="0">
                <a:solidFill>
                  <a:schemeClr val="bg1"/>
                </a:solidFill>
              </a:defRPr>
            </a:lvl2pPr>
            <a:lvl3pPr>
              <a:defRPr lang="en-US" sz="1333" dirty="0" smtClean="0">
                <a:solidFill>
                  <a:schemeClr val="bg1"/>
                </a:solidFill>
              </a:defRPr>
            </a:lvl3pPr>
            <a:lvl4pPr>
              <a:defRPr lang="en-US" sz="1333" dirty="0" smtClean="0">
                <a:solidFill>
                  <a:schemeClr val="bg1"/>
                </a:solidFill>
              </a:defRPr>
            </a:lvl4pPr>
            <a:lvl5pPr>
              <a:defRPr lang="en-US" sz="1333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6526624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374605" y="2797813"/>
            <a:ext cx="7442791" cy="78318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ts val="3200"/>
              </a:lnSpc>
              <a:buNone/>
              <a:defRPr sz="2133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 sz="2133">
                <a:latin typeface="+mj-lt"/>
              </a:defRPr>
            </a:lvl2pPr>
            <a:lvl3pPr marL="1219170" indent="0">
              <a:buNone/>
              <a:defRPr sz="2133">
                <a:latin typeface="+mj-lt"/>
              </a:defRPr>
            </a:lvl3pPr>
            <a:lvl4pPr marL="1828754" indent="0">
              <a:buNone/>
              <a:defRPr sz="2133">
                <a:latin typeface="+mj-lt"/>
              </a:defRPr>
            </a:lvl4pPr>
            <a:lvl5pPr marL="2438339" indent="0">
              <a:buNone/>
              <a:defRPr sz="2133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2133" baseline="0" dirty="0">
                <a:solidFill>
                  <a:schemeClr val="bg1"/>
                </a:solidFill>
                <a:latin typeface="+mj-lt"/>
              </a:rPr>
            </a:b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133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2133" baseline="0" dirty="0">
                <a:solidFill>
                  <a:schemeClr val="bg1"/>
                </a:solidFill>
                <a:latin typeface="+mj-lt"/>
              </a:rPr>
              <a:t> convallis. </a:t>
            </a:r>
            <a:endParaRPr lang="en-US" sz="2133" b="1" spc="267" baseline="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>
            <a:off x="2" y="-163253"/>
            <a:ext cx="2064269" cy="15832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 rot="10800000">
            <a:off x="10127731" y="4909146"/>
            <a:ext cx="2064269" cy="1583263"/>
          </a:xfrm>
          <a:prstGeom prst="rect">
            <a:avLst/>
          </a:prstGeom>
        </p:spPr>
      </p:pic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869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3901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040C60-A39E-8442-A520-BA092303AC98}"/>
              </a:ext>
            </a:extLst>
          </p:cNvPr>
          <p:cNvCxnSpPr/>
          <p:nvPr userDrawn="1"/>
        </p:nvCxnSpPr>
        <p:spPr>
          <a:xfrm flipV="1">
            <a:off x="7981952" y="937625"/>
            <a:ext cx="0" cy="5497895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1FF28FE-B84E-5D44-B6A6-4B55087B12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948969"/>
            <a:ext cx="7981952" cy="5453324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hape 920">
            <a:extLst>
              <a:ext uri="{FF2B5EF4-FFF2-40B4-BE49-F238E27FC236}">
                <a16:creationId xmlns:a16="http://schemas.microsoft.com/office/drawing/2014/main" id="{D1A5E50C-7A92-6F49-870C-2507B203D755}"/>
              </a:ext>
            </a:extLst>
          </p:cNvPr>
          <p:cNvSpPr/>
          <p:nvPr userDrawn="1"/>
        </p:nvSpPr>
        <p:spPr>
          <a:xfrm>
            <a:off x="7981952" y="948969"/>
            <a:ext cx="4210048" cy="691457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38100" rIns="0" bIns="38100" anchor="ctr">
            <a:noAutofit/>
          </a:bodyPr>
          <a:lstStyle/>
          <a:p>
            <a:pPr marR="31750" indent="31750" algn="ctr" defTabSz="412746">
              <a:lnSpc>
                <a:spcPct val="90000"/>
              </a:lnSpc>
              <a:defRPr sz="2800" cap="all">
                <a:solidFill>
                  <a:srgbClr val="FFFFFF"/>
                </a:solidFill>
                <a:latin typeface="Oswald DemiBold"/>
                <a:ea typeface="Oswald DemiBold"/>
                <a:cs typeface="Oswald DemiBold"/>
                <a:sym typeface="Oswald DemiBold"/>
              </a:defRPr>
            </a:pPr>
            <a:endParaRPr sz="1600" b="1" kern="0" cap="all" spc="133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Oswald DemiBold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86B7237-6AD3-844E-9A6E-C3E0C1013A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81950" y="1025995"/>
            <a:ext cx="4210049" cy="585216"/>
          </a:xfrm>
          <a:noFill/>
          <a:ln>
            <a:noFill/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600" b="1" i="0" cap="all" spc="267" baseline="0">
                <a:solidFill>
                  <a:schemeClr val="bg1"/>
                </a:solidFill>
              </a:defRPr>
            </a:lvl1pPr>
            <a:lvl2pPr marL="609585" indent="0">
              <a:buNone/>
              <a:defRPr b="1" i="0" cap="all" spc="267" baseline="0"/>
            </a:lvl2pPr>
            <a:lvl3pPr marL="1219170" indent="0">
              <a:buNone/>
              <a:defRPr b="1" i="0" cap="all" spc="267" baseline="0"/>
            </a:lvl3pPr>
            <a:lvl4pPr marL="1828754" indent="0">
              <a:buNone/>
              <a:defRPr b="1" i="0" cap="all" spc="267" baseline="0"/>
            </a:lvl4pPr>
            <a:lvl5pPr marL="2438339" indent="0">
              <a:buFont typeface="Arial" panose="020B0604020202020204" pitchFamily="34" charset="0"/>
              <a:buNone/>
              <a:defRPr b="1" i="0" cap="all" spc="267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4328E10-B013-0A4C-A50C-6D1D6CFD70B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257618" y="2363052"/>
            <a:ext cx="3541837" cy="4072467"/>
          </a:xfrm>
        </p:spPr>
        <p:txBody>
          <a:bodyPr/>
          <a:lstStyle>
            <a:lvl1pPr marL="0" marR="0" indent="0" algn="l" defTabSz="1219170" rtl="0" eaLnBrk="1" fontAlgn="auto" latinLnBrk="0" hangingPunct="1">
              <a:lnSpc>
                <a:spcPts val="197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  <a:p>
            <a:pPr marL="228594" marR="0" lvl="0" indent="-228594" algn="l" defTabSz="1219170" rtl="0" eaLnBrk="1" fontAlgn="auto" latinLnBrk="0" hangingPunct="1">
              <a:lnSpc>
                <a:spcPts val="197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BD56F5B-8455-0345-910E-53CDD8476F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257618" y="1905852"/>
            <a:ext cx="3541837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</p:spTree>
    <p:extLst>
      <p:ext uri="{BB962C8B-B14F-4D97-AF65-F5344CB8AC3E}">
        <p14:creationId xmlns:p14="http://schemas.microsoft.com/office/powerpoint/2010/main" val="13431863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745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1" y="1439333"/>
            <a:ext cx="11239500" cy="45296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228594" marR="0" lvl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tabLst/>
              <a:defRPr/>
            </a:pPr>
            <a:r>
              <a:rPr lang="en-US" sz="1467" dirty="0">
                <a:latin typeface="+mj-lt"/>
              </a:rPr>
              <a:t>In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consectetur</a:t>
            </a:r>
            <a:r>
              <a:rPr lang="en-US" sz="1467" dirty="0">
                <a:latin typeface="+mj-lt"/>
              </a:rPr>
              <a:t>. In dolor ipsum, gravida et </a:t>
            </a:r>
            <a:r>
              <a:rPr lang="en-US" sz="1467" dirty="0" err="1">
                <a:latin typeface="+mj-lt"/>
              </a:rPr>
              <a:t>sagittis</a:t>
            </a:r>
            <a:r>
              <a:rPr lang="en-US" sz="1467" dirty="0">
                <a:latin typeface="+mj-lt"/>
              </a:rPr>
              <a:t> id, </a:t>
            </a:r>
            <a:r>
              <a:rPr lang="en-US" sz="1467" dirty="0" err="1">
                <a:latin typeface="+mj-lt"/>
              </a:rPr>
              <a:t>sollicitudin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nisl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tempus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. Nam in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metus</a:t>
            </a:r>
            <a:r>
              <a:rPr lang="en-US" sz="1467" dirty="0">
                <a:latin typeface="+mj-lt"/>
              </a:rPr>
              <a:t>, ac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purus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consequat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lectus</a:t>
            </a:r>
            <a:r>
              <a:rPr lang="en-US" sz="1467" dirty="0">
                <a:latin typeface="+mj-lt"/>
              </a:rPr>
              <a:t> sit </a:t>
            </a:r>
            <a:r>
              <a:rPr lang="en-US" sz="1467" dirty="0" err="1">
                <a:latin typeface="+mj-lt"/>
              </a:rPr>
              <a:t>amet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pharetra,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venenatis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erat</a:t>
            </a:r>
            <a:r>
              <a:rPr lang="en-US" sz="1467" dirty="0">
                <a:latin typeface="+mj-lt"/>
              </a:rPr>
              <a:t> libero.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lorem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commodo</a:t>
            </a:r>
            <a:r>
              <a:rPr lang="en-US" sz="1467" dirty="0">
                <a:latin typeface="+mj-lt"/>
              </a:rPr>
              <a:t> vitae ex at, pharetra convallis </a:t>
            </a:r>
            <a:r>
              <a:rPr lang="en-US" sz="1467" dirty="0" err="1">
                <a:latin typeface="+mj-lt"/>
              </a:rPr>
              <a:t>nunc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vehicula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mauris</a:t>
            </a:r>
            <a:r>
              <a:rPr lang="en-US" sz="1467" dirty="0">
                <a:latin typeface="+mj-lt"/>
              </a:rPr>
              <a:t> ligula. </a:t>
            </a:r>
            <a:r>
              <a:rPr lang="en-US" sz="1467" dirty="0" err="1">
                <a:latin typeface="+mj-lt"/>
              </a:rPr>
              <a:t>Suspendisse</a:t>
            </a:r>
            <a:r>
              <a:rPr lang="en-US" sz="1467" dirty="0">
                <a:latin typeface="+mj-lt"/>
              </a:rPr>
              <a:t> in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congue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odio</a:t>
            </a:r>
            <a:r>
              <a:rPr lang="en-US" sz="1467" dirty="0">
                <a:latin typeface="+mj-lt"/>
              </a:rPr>
              <a:t> pharetra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. Nam </a:t>
            </a:r>
            <a:r>
              <a:rPr lang="en-US" sz="1467" dirty="0" err="1">
                <a:latin typeface="+mj-lt"/>
              </a:rPr>
              <a:t>vel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auctor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justo</a:t>
            </a:r>
            <a:r>
              <a:rPr lang="en-US" sz="1467" dirty="0">
                <a:latin typeface="+mj-lt"/>
              </a:rPr>
              <a:t>, vitae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Duis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sapien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pellentesque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massa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Nulla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feugiat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turpis</a:t>
            </a:r>
            <a:r>
              <a:rPr lang="en-US" sz="1467" dirty="0">
                <a:latin typeface="+mj-lt"/>
              </a:rPr>
              <a:t> et </a:t>
            </a:r>
            <a:r>
              <a:rPr lang="en-US" sz="1467" dirty="0" err="1">
                <a:latin typeface="+mj-lt"/>
              </a:rPr>
              <a:t>posuere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ipsum </a:t>
            </a:r>
            <a:r>
              <a:rPr lang="en-US" sz="1467" dirty="0" err="1">
                <a:latin typeface="+mj-lt"/>
              </a:rPr>
              <a:t>sem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tincidunt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est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ante semper diam. </a:t>
            </a:r>
            <a:r>
              <a:rPr lang="en-US" sz="1467" dirty="0" err="1">
                <a:latin typeface="+mj-lt"/>
              </a:rPr>
              <a:t>Nullam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quis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sem. </a:t>
            </a:r>
            <a:r>
              <a:rPr lang="en-US" sz="1467" dirty="0" err="1">
                <a:latin typeface="+mj-lt"/>
              </a:rPr>
              <a:t>Morbi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iaculis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elit</a:t>
            </a:r>
            <a:r>
              <a:rPr lang="en-US" sz="1467" dirty="0">
                <a:latin typeface="+mj-lt"/>
              </a:rPr>
              <a:t>, non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ac.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ultrices</a:t>
            </a:r>
            <a:r>
              <a:rPr lang="en-US" sz="1467" dirty="0">
                <a:latin typeface="+mj-lt"/>
              </a:rPr>
              <a:t> mi lorem,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65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2" y="1439333"/>
            <a:ext cx="5314949" cy="45296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6400801" y="1439333"/>
            <a:ext cx="5314951" cy="45296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585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1" y="1896533"/>
            <a:ext cx="11239500" cy="40724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228594" marR="0" lvl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tabLst/>
              <a:defRPr/>
            </a:pPr>
            <a:r>
              <a:rPr lang="en-US" sz="1467" dirty="0">
                <a:latin typeface="+mj-lt"/>
              </a:rPr>
              <a:t>In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consectetur</a:t>
            </a:r>
            <a:r>
              <a:rPr lang="en-US" sz="1467" dirty="0">
                <a:latin typeface="+mj-lt"/>
              </a:rPr>
              <a:t>. In dolor ipsum, gravida et </a:t>
            </a:r>
            <a:r>
              <a:rPr lang="en-US" sz="1467" dirty="0" err="1">
                <a:latin typeface="+mj-lt"/>
              </a:rPr>
              <a:t>sagittis</a:t>
            </a:r>
            <a:r>
              <a:rPr lang="en-US" sz="1467" dirty="0">
                <a:latin typeface="+mj-lt"/>
              </a:rPr>
              <a:t> id, </a:t>
            </a:r>
            <a:r>
              <a:rPr lang="en-US" sz="1467" dirty="0" err="1">
                <a:latin typeface="+mj-lt"/>
              </a:rPr>
              <a:t>sollicitudin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nisl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tempus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. Nam in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metus</a:t>
            </a:r>
            <a:r>
              <a:rPr lang="en-US" sz="1467" dirty="0">
                <a:latin typeface="+mj-lt"/>
              </a:rPr>
              <a:t>, ac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purus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Praesent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consequat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lectus</a:t>
            </a:r>
            <a:r>
              <a:rPr lang="en-US" sz="1467" dirty="0">
                <a:latin typeface="+mj-lt"/>
              </a:rPr>
              <a:t> sit </a:t>
            </a:r>
            <a:r>
              <a:rPr lang="en-US" sz="1467" dirty="0" err="1">
                <a:latin typeface="+mj-lt"/>
              </a:rPr>
              <a:t>amet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pharetra,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venenatis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lacinia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erat</a:t>
            </a:r>
            <a:r>
              <a:rPr lang="en-US" sz="1467" dirty="0">
                <a:latin typeface="+mj-lt"/>
              </a:rPr>
              <a:t> libero.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lorem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commodo</a:t>
            </a:r>
            <a:r>
              <a:rPr lang="en-US" sz="1467" dirty="0">
                <a:latin typeface="+mj-lt"/>
              </a:rPr>
              <a:t> vitae ex at, pharetra convallis </a:t>
            </a:r>
            <a:r>
              <a:rPr lang="en-US" sz="1467" dirty="0" err="1">
                <a:latin typeface="+mj-lt"/>
              </a:rPr>
              <a:t>nunc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vehicula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mauris</a:t>
            </a:r>
            <a:r>
              <a:rPr lang="en-US" sz="1467" dirty="0">
                <a:latin typeface="+mj-lt"/>
              </a:rPr>
              <a:t> ligula. </a:t>
            </a:r>
            <a:r>
              <a:rPr lang="en-US" sz="1467" dirty="0" err="1">
                <a:latin typeface="+mj-lt"/>
              </a:rPr>
              <a:t>Suspendisse</a:t>
            </a:r>
            <a:r>
              <a:rPr lang="en-US" sz="1467" dirty="0">
                <a:latin typeface="+mj-lt"/>
              </a:rPr>
              <a:t> in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congue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odio</a:t>
            </a:r>
            <a:r>
              <a:rPr lang="en-US" sz="1467" dirty="0">
                <a:latin typeface="+mj-lt"/>
              </a:rPr>
              <a:t> pharetra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. Nam </a:t>
            </a:r>
            <a:r>
              <a:rPr lang="en-US" sz="1467" dirty="0" err="1">
                <a:latin typeface="+mj-lt"/>
              </a:rPr>
              <a:t>vel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auctor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justo</a:t>
            </a:r>
            <a:r>
              <a:rPr lang="en-US" sz="1467" dirty="0">
                <a:latin typeface="+mj-lt"/>
              </a:rPr>
              <a:t>, vitae </a:t>
            </a:r>
            <a:r>
              <a:rPr lang="en-US" sz="1467" dirty="0" err="1">
                <a:latin typeface="+mj-lt"/>
              </a:rPr>
              <a:t>hendrerit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orci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Duis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sapien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bibendum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tellus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pellentesque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massa</a:t>
            </a:r>
            <a:r>
              <a:rPr lang="en-US" sz="1467" dirty="0">
                <a:latin typeface="+mj-lt"/>
              </a:rPr>
              <a:t>. </a:t>
            </a:r>
            <a:r>
              <a:rPr lang="en-US" sz="1467" dirty="0" err="1">
                <a:latin typeface="+mj-lt"/>
              </a:rPr>
              <a:t>Nulla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feugiat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turpis</a:t>
            </a:r>
            <a:r>
              <a:rPr lang="en-US" sz="1467" dirty="0">
                <a:latin typeface="+mj-lt"/>
              </a:rPr>
              <a:t> et </a:t>
            </a:r>
            <a:r>
              <a:rPr lang="en-US" sz="1467" dirty="0" err="1">
                <a:latin typeface="+mj-lt"/>
              </a:rPr>
              <a:t>posuere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viverra</a:t>
            </a:r>
            <a:r>
              <a:rPr lang="en-US" sz="1467" dirty="0">
                <a:latin typeface="+mj-lt"/>
              </a:rPr>
              <a:t>, ipsum </a:t>
            </a:r>
            <a:r>
              <a:rPr lang="en-US" sz="1467" dirty="0" err="1">
                <a:latin typeface="+mj-lt"/>
              </a:rPr>
              <a:t>sem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tincidunt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est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finibus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tempor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ante semper diam. </a:t>
            </a:r>
            <a:r>
              <a:rPr lang="en-US" sz="1467" dirty="0" err="1">
                <a:latin typeface="+mj-lt"/>
              </a:rPr>
              <a:t>Nullam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quis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neque</a:t>
            </a:r>
            <a:r>
              <a:rPr lang="en-US" sz="1467" dirty="0">
                <a:latin typeface="+mj-lt"/>
              </a:rPr>
              <a:t>, </a:t>
            </a:r>
            <a:r>
              <a:rPr lang="en-US" sz="1467" dirty="0" err="1">
                <a:latin typeface="+mj-lt"/>
              </a:rPr>
              <a:t>nec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sem. </a:t>
            </a:r>
            <a:r>
              <a:rPr lang="en-US" sz="1467" dirty="0" err="1">
                <a:latin typeface="+mj-lt"/>
              </a:rPr>
              <a:t>Morbi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egestas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iaculis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. In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tortor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elit</a:t>
            </a:r>
            <a:r>
              <a:rPr lang="en-US" sz="1467" dirty="0">
                <a:latin typeface="+mj-lt"/>
              </a:rPr>
              <a:t>, non </a:t>
            </a:r>
            <a:r>
              <a:rPr lang="en-US" sz="1467" dirty="0" err="1">
                <a:latin typeface="+mj-lt"/>
              </a:rPr>
              <a:t>euismod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eros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accumsan</a:t>
            </a:r>
            <a:r>
              <a:rPr lang="en-US" sz="1467" dirty="0">
                <a:latin typeface="+mj-lt"/>
              </a:rPr>
              <a:t> ac. </a:t>
            </a:r>
            <a:r>
              <a:rPr lang="en-US" sz="1467" dirty="0" err="1">
                <a:latin typeface="+mj-lt"/>
              </a:rPr>
              <a:t>Sed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ultrices</a:t>
            </a:r>
            <a:r>
              <a:rPr lang="en-US" sz="1467" dirty="0">
                <a:latin typeface="+mj-lt"/>
              </a:rPr>
              <a:t> mi lorem, </a:t>
            </a:r>
            <a:r>
              <a:rPr lang="en-US" sz="1467" dirty="0" err="1">
                <a:latin typeface="+mj-lt"/>
              </a:rPr>
              <a:t>ut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dignissim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nibh</a:t>
            </a:r>
            <a:r>
              <a:rPr lang="en-US" sz="1467" dirty="0">
                <a:latin typeface="+mj-lt"/>
              </a:rPr>
              <a:t> </a:t>
            </a:r>
            <a:r>
              <a:rPr lang="en-US" sz="1467" dirty="0" err="1">
                <a:latin typeface="+mj-lt"/>
              </a:rPr>
              <a:t>facilisis</a:t>
            </a:r>
            <a:r>
              <a:rPr lang="en-US" sz="1467" dirty="0">
                <a:latin typeface="+mj-lt"/>
              </a:rPr>
              <a:t> vel.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6251" y="1439333"/>
            <a:ext cx="11239500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984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3" y="1896533"/>
            <a:ext cx="5314948" cy="40724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76252" y="1439333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6400799" y="1896533"/>
            <a:ext cx="5324476" cy="4072467"/>
          </a:xfrm>
        </p:spPr>
        <p:txBody>
          <a:bodyPr/>
          <a:lstStyle>
            <a:lvl1pPr marL="228594" indent="-228594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400797" y="1439333"/>
            <a:ext cx="532447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392546" y="955249"/>
            <a:ext cx="1140690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93685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3" y="1439333"/>
            <a:ext cx="5314948" cy="45296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112000" y="0"/>
            <a:ext cx="5080000" cy="6426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92546" y="955249"/>
            <a:ext cx="562937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2224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476252" y="1896533"/>
            <a:ext cx="5314949" cy="4072467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112000" y="0"/>
            <a:ext cx="5080000" cy="6426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2" y="1439333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92546" y="955249"/>
            <a:ext cx="562937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5886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7112000" y="0"/>
            <a:ext cx="5080000" cy="6426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133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392546" y="955249"/>
            <a:ext cx="562937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76251" y="1456655"/>
            <a:ext cx="475488" cy="475488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accent2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947963" y="1456655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6251" y="5493512"/>
            <a:ext cx="475488" cy="475488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accent2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76251" y="2264027"/>
            <a:ext cx="475488" cy="475488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accent2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76251" y="3071399"/>
            <a:ext cx="475488" cy="475488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accent2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6251" y="3878771"/>
            <a:ext cx="475488" cy="475488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accent2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476251" y="4686143"/>
            <a:ext cx="475488" cy="475488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867" b="1">
                <a:solidFill>
                  <a:schemeClr val="accent2"/>
                </a:solidFill>
                <a:latin typeface="+mj-lt"/>
              </a:defRPr>
            </a:lvl1pPr>
            <a:lvl2pPr marL="609585" indent="0">
              <a:buNone/>
              <a:defRPr>
                <a:latin typeface="+mj-lt"/>
              </a:defRPr>
            </a:lvl2pPr>
            <a:lvl3pPr marL="1219170" indent="0">
              <a:buNone/>
              <a:defRPr>
                <a:latin typeface="+mj-lt"/>
              </a:defRPr>
            </a:lvl3pPr>
            <a:lvl4pPr marL="1828754" indent="0">
              <a:buNone/>
              <a:defRPr>
                <a:latin typeface="+mj-lt"/>
              </a:defRPr>
            </a:lvl4pPr>
            <a:lvl5pPr marL="2438339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947963" y="2263477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947963" y="3070300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947963" y="3877123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947963" y="4683945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947963" y="5490769"/>
            <a:ext cx="4843237" cy="475488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67" baseline="0">
                <a:latin typeface="+mn-lt"/>
              </a:defRPr>
            </a:lvl1pPr>
            <a:lvl5pPr marL="2819330" indent="-38099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The extras</a:t>
            </a:r>
          </a:p>
        </p:txBody>
      </p:sp>
      <p:sp>
        <p:nvSpPr>
          <p:cNvPr id="3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31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898526" y="2373859"/>
            <a:ext cx="5314948" cy="3595140"/>
          </a:xfrm>
        </p:spPr>
        <p:txBody>
          <a:bodyPr/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98524" y="1439333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600" b="1" i="0" cap="all" spc="267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898524" y="1916660"/>
            <a:ext cx="5314949" cy="457200"/>
          </a:xfrm>
        </p:spPr>
        <p:txBody>
          <a:bodyPr wrap="none" bIns="0">
            <a:noAutofit/>
          </a:bodyPr>
          <a:lstStyle>
            <a:lvl1pPr marL="0" indent="0">
              <a:spcBef>
                <a:spcPts val="384"/>
              </a:spcBef>
              <a:buNone/>
              <a:defRPr sz="1200" b="1" i="1" cap="none" spc="133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7112000" y="1"/>
            <a:ext cx="5080001" cy="643551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Oval 13"/>
          <p:cNvSpPr/>
          <p:nvPr userDrawn="1"/>
        </p:nvSpPr>
        <p:spPr>
          <a:xfrm>
            <a:off x="8305208" y="1870968"/>
            <a:ext cx="2693581" cy="2693581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8542527" y="2108287"/>
            <a:ext cx="2218944" cy="221894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22080452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image" Target="../media/image4.emf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708621" y="1883221"/>
            <a:ext cx="5754624" cy="189590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add title here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708621" y="5125025"/>
            <a:ext cx="2593768" cy="532608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182880" tIns="91440" rIns="182880" bIns="0" rtlCol="0" anchor="ctr" anchorCtr="0"/>
          <a:lstStyle>
            <a:lvl1pPr algn="l">
              <a:defRPr sz="1600" b="1" cap="all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29C3F9AF-532D-9243-A1F3-673214427917}"/>
              </a:ext>
            </a:extLst>
          </p:cNvPr>
          <p:cNvSpPr txBox="1">
            <a:spLocks/>
          </p:cNvSpPr>
          <p:nvPr userDrawn="1"/>
        </p:nvSpPr>
        <p:spPr>
          <a:xfrm>
            <a:off x="708621" y="6500378"/>
            <a:ext cx="5754624" cy="2278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33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rPr>
              <a:t>© 2019 EPAM Systems, Inc.</a:t>
            </a:r>
            <a:endParaRPr lang="en-US" sz="933" dirty="0"/>
          </a:p>
        </p:txBody>
      </p:sp>
    </p:spTree>
    <p:extLst>
      <p:ext uri="{BB962C8B-B14F-4D97-AF65-F5344CB8AC3E}">
        <p14:creationId xmlns:p14="http://schemas.microsoft.com/office/powerpoint/2010/main" val="14872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4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435519"/>
            <a:ext cx="12192000" cy="422483"/>
          </a:xfrm>
          <a:prstGeom prst="rect">
            <a:avLst/>
          </a:prstGeom>
          <a:solidFill>
            <a:srgbClr val="133C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486" y="1439333"/>
            <a:ext cx="11235265" cy="45296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r>
              <a:rPr lang="en-US" dirty="0"/>
              <a:t>third</a:t>
            </a:r>
          </a:p>
          <a:p>
            <a:pPr lvl="3"/>
            <a:r>
              <a:rPr lang="en-US" dirty="0"/>
              <a:t>fourth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485" y="6549297"/>
            <a:ext cx="627880" cy="222635"/>
          </a:xfrm>
          <a:prstGeom prst="rect">
            <a:avLst/>
          </a:prstGeom>
        </p:spPr>
      </p:pic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80486" y="304800"/>
            <a:ext cx="11235265" cy="402336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884588" y="6435519"/>
            <a:ext cx="1831163" cy="422483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067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78E00D-81AB-8847-9E12-0981E03F6A7D}"/>
              </a:ext>
            </a:extLst>
          </p:cNvPr>
          <p:cNvSpPr txBox="1"/>
          <p:nvPr userDrawn="1"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933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933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05890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hf hdr="0" ftr="0" dt="0"/>
  <p:txStyles>
    <p:titleStyle>
      <a:lvl1pPr algn="l" defTabSz="1219170" rtl="0" eaLnBrk="1" latinLnBrk="0" hangingPunct="1">
        <a:lnSpc>
          <a:spcPct val="100000"/>
        </a:lnSpc>
        <a:spcBef>
          <a:spcPct val="0"/>
        </a:spcBef>
        <a:buNone/>
        <a:defRPr sz="2667" kern="1200" cap="none" spc="133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1219170" rtl="0" eaLnBrk="1" latinLnBrk="0" hangingPunct="1">
        <a:lnSpc>
          <a:spcPts val="2133"/>
        </a:lnSpc>
        <a:spcBef>
          <a:spcPts val="352"/>
        </a:spcBef>
        <a:spcAft>
          <a:spcPts val="400"/>
        </a:spcAft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1pPr>
      <a:lvl2pPr marL="838179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2pPr>
      <a:lvl3pPr marL="1447764" indent="-228594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3pPr>
      <a:lvl4pPr marL="2209745" indent="-38099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indent="0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orient="horz" pos="338">
          <p15:clr>
            <a:srgbClr val="F26B43"/>
          </p15:clr>
        </p15:guide>
        <p15:guide id="3" orient="horz" pos="680">
          <p15:clr>
            <a:srgbClr val="F26B43"/>
          </p15:clr>
        </p15:guide>
        <p15:guide id="4" orient="horz" pos="2820">
          <p15:clr>
            <a:srgbClr val="F26B43"/>
          </p15:clr>
        </p15:guide>
        <p15:guide id="5" pos="226">
          <p15:clr>
            <a:srgbClr val="F26B43"/>
          </p15:clr>
        </p15:guide>
        <p15:guide id="6" pos="5535">
          <p15:clr>
            <a:srgbClr val="F26B43"/>
          </p15:clr>
        </p15:guide>
        <p15:guide id="7" orient="horz" pos="896">
          <p15:clr>
            <a:srgbClr val="F26B43"/>
          </p15:clr>
        </p15:guide>
        <p15:guide id="8" pos="2736">
          <p15:clr>
            <a:srgbClr val="F26B43"/>
          </p15:clr>
        </p15:guide>
        <p15:guide id="9" pos="3024">
          <p15:clr>
            <a:srgbClr val="F26B43"/>
          </p15:clr>
        </p15:guide>
        <p15:guide id="10" orient="horz" pos="3036">
          <p15:clr>
            <a:srgbClr val="F26B43"/>
          </p15:clr>
        </p15:guide>
        <p15:guide id="11" orient="horz" pos="3084">
          <p15:clr>
            <a:srgbClr val="F26B43"/>
          </p15:clr>
        </p15:guide>
        <p15:guide id="12" orient="horz" pos="31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66CB0-4F27-C244-B387-C95786FFE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21" y="3638288"/>
            <a:ext cx="5754624" cy="418576"/>
          </a:xfrm>
        </p:spPr>
        <p:txBody>
          <a:bodyPr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Tests from outer space</a:t>
            </a:r>
          </a:p>
        </p:txBody>
      </p:sp>
      <p:pic>
        <p:nvPicPr>
          <p:cNvPr id="7" name="Picture 6" descr="A close up of a screen&#10;&#10;Description automatically generated">
            <a:extLst>
              <a:ext uri="{FF2B5EF4-FFF2-40B4-BE49-F238E27FC236}">
                <a16:creationId xmlns:a16="http://schemas.microsoft.com/office/drawing/2014/main" id="{0C9C6AAA-123B-4A00-96B2-4224FFFE4E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534"/>
          <a:stretch/>
        </p:blipFill>
        <p:spPr>
          <a:xfrm>
            <a:off x="1791223" y="1455041"/>
            <a:ext cx="3093928" cy="190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847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 – watch your test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E4A709-6C2C-48B6-B5F5-D7DD3A1A7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825" y="1014412"/>
            <a:ext cx="584835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2303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 Junit and Spock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7" y="1081365"/>
            <a:ext cx="5795054" cy="504753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4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RunWith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MockitoJUnitRunner.</a:t>
            </a:r>
            <a:r>
              <a:rPr lang="en-US" altLang="en-US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PublisherTest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 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</a:t>
            </a: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Publisher();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@Mock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 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@Mock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 </a:t>
            </a: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subscriber2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@Before</a:t>
            </a:r>
            <a:b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subscribers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.add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subscribers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.add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subscriber2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shouldSendMessagesToAllSubscribers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.send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verify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times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)).receive(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verify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subscriber2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times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)).receive(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8C2196D-8069-4F29-86D3-1617E4826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5541" y="1081365"/>
            <a:ext cx="5795054" cy="44012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PublisherSpec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Specification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Publisher 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</a:t>
            </a: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Publisher()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Subscriber 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Mock()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Subscriber </a:t>
            </a: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subscriber2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Mock()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setup()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subscribers</a:t>
            </a: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&lt;&lt; </a:t>
            </a: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subscribers</a:t>
            </a: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&lt;&lt; </a:t>
            </a: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subscriber2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&lt;&lt; is a Groovy shorthand for </a:t>
            </a:r>
            <a:r>
              <a:rPr lang="en-US" altLang="en-US" sz="1400" i="1" dirty="0" err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List.add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"should send messages to all subscribers"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.send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subscriber2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.receive(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endParaRPr lang="en-US" altLang="en-US" sz="3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52170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141123"/>
            <a:ext cx="7548698" cy="20621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"should send messages to all subscribers"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.send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en-US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subscriber2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600" dirty="0"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31F9022-A3F3-44F4-A224-3D2344D470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4007041"/>
            <a:ext cx="7548698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  |          |       |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  |          |       argument constraint</a:t>
            </a:r>
            <a:br>
              <a:rPr lang="en-US" altLang="en-US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  |          method constraint</a:t>
            </a:r>
            <a:br>
              <a:rPr lang="en-US" altLang="en-US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  target constraint</a:t>
            </a:r>
            <a:br>
              <a:rPr lang="en-US" altLang="en-US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cardinality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42403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 Cardinality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F302F6BC-335A-4B7B-8542-D71AEB140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97203"/>
            <a:ext cx="9935733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 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exactly one call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 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zero calls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between one and three calls (inclusive)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.._)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at least one call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(_..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at most three calls</a:t>
            </a:r>
            <a:b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kumimoji="0" lang="en-US" altLang="en-US" sz="1600" b="1" i="0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     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any number of calls, including zero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79415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 Target Constraint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F302F6BC-335A-4B7B-8542-D71AEB140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101132"/>
            <a:ext cx="7590539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en-US" sz="16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 call to 'subscriber'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  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 call to any mock object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29249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 Method Constraint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F302F6BC-335A-4B7B-8542-D71AEB140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103281"/>
            <a:ext cx="11416908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 method named 'receive'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en-US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6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/r.*e/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 method whose name matches the given regular expression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// (here: method name starts with 'r' and ends in 'e')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6156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 Argument Constraints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F302F6BC-335A-4B7B-8542-D71AEB140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7" y="1194719"/>
            <a:ext cx="11711513" cy="30931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5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en-US" sz="15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5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    </a:t>
            </a:r>
            <a: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an argument that is equal to the String "hello"</a:t>
            </a:r>
            <a:b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5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en-US" sz="15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5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altLang="en-US" sz="15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   </a:t>
            </a:r>
            <a: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an argument that is unequal to the String "hello"</a:t>
            </a:r>
            <a:b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5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en-US" sz="15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              </a:t>
            </a:r>
            <a: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 empty argument list (would never match in our example)</a:t>
            </a:r>
            <a:b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5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en-US" sz="15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5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          </a:t>
            </a:r>
            <a: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any single argument (including null)</a:t>
            </a:r>
            <a:b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5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en-US" sz="15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5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*_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         </a:t>
            </a:r>
            <a: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any argument list (including the empty argument list)</a:t>
            </a:r>
            <a:b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5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en-US" sz="15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5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altLang="en-US" sz="1500" b="1" dirty="0">
                <a:solidFill>
                  <a:srgbClr val="000043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      </a:t>
            </a:r>
            <a: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any non-null argument</a:t>
            </a:r>
            <a:b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5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en-US" sz="15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5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_ </a:t>
            </a:r>
            <a:r>
              <a:rPr lang="en-US" altLang="en-US" sz="1500" b="1" dirty="0">
                <a:solidFill>
                  <a:srgbClr val="000043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 </a:t>
            </a:r>
            <a:r>
              <a:rPr lang="en-US" altLang="en-US" sz="15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</a:t>
            </a:r>
            <a: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any non-null argument that is-a String</a:t>
            </a:r>
            <a:b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5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en-US" sz="15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5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endsWith</a:t>
            </a:r>
            <a:r>
              <a:rPr lang="en-US" altLang="en-US" sz="15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5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"lo"</a:t>
            </a:r>
            <a:r>
              <a:rPr lang="en-US" altLang="en-US" sz="15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any non-null argument that is-a String</a:t>
            </a:r>
            <a:b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5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en-US" altLang="en-US" sz="15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5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r>
              <a:rPr lang="en-US" altLang="en-US" sz="15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it.size</a:t>
            </a:r>
            <a:r>
              <a:rPr lang="en-US" altLang="en-US" sz="15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 &gt; </a:t>
            </a:r>
            <a:r>
              <a:rPr lang="en-US" altLang="en-US" sz="15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lang="en-US" altLang="en-US" sz="15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&amp;&amp; </a:t>
            </a:r>
            <a:r>
              <a:rPr lang="en-US" altLang="en-US" sz="15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it.contains</a:t>
            </a:r>
            <a:r>
              <a:rPr lang="en-US" altLang="en-US" sz="15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5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'a'</a:t>
            </a:r>
            <a:r>
              <a:rPr lang="en-US" altLang="en-US" sz="15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 }</a:t>
            </a:r>
            <a: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an argument that satisfies the given predicate, meaning that</a:t>
            </a:r>
            <a:b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code argument constraints need to return true of false</a:t>
            </a:r>
            <a:b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depending on whether they match or not</a:t>
            </a:r>
            <a:b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5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(here: message length is greater than 3 and contains the character a)</a:t>
            </a:r>
            <a:endParaRPr lang="en-US" altLang="en-US" sz="15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00908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 Stubbing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B917DF-D7AA-42F8-8DFE-56E9844CD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82137"/>
            <a:ext cx="7548698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interface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String receive(String message);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371363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 Stubbing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B917DF-D7AA-42F8-8DFE-56E9844CD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82137"/>
            <a:ext cx="7548698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interface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String receive(String message);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A2AF12D-1725-41BC-AD19-96EEE15D5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2288135"/>
            <a:ext cx="4007208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(_) &gt;&gt;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44619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 Stubbing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B917DF-D7AA-42F8-8DFE-56E9844CD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82137"/>
            <a:ext cx="7548698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interface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String receive(String message);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A2AF12D-1725-41BC-AD19-96EEE15D5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2288135"/>
            <a:ext cx="4007208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(_) &gt;&gt;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6BADEFE-622F-4A22-B456-61009A9A7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5272" y="2288135"/>
            <a:ext cx="6317293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any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())).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thenReturn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pic>
        <p:nvPicPr>
          <p:cNvPr id="7" name="Picture 6" descr="A picture containing food, table&#10;&#10;Description automatically generated">
            <a:extLst>
              <a:ext uri="{FF2B5EF4-FFF2-40B4-BE49-F238E27FC236}">
                <a16:creationId xmlns:a16="http://schemas.microsoft.com/office/drawing/2014/main" id="{3DEAF666-B767-466F-A82A-A11141CAF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149" y="3105870"/>
            <a:ext cx="3153537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5375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 Stubbing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7B917DF-D7AA-42F8-8DFE-56E9844CD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82137"/>
            <a:ext cx="7548698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interface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String receive(String message);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A2A9BBD-5AF4-4543-B036-1977D8E8B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2288135"/>
            <a:ext cx="7548698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(_) &gt;&gt;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</a:t>
            </a:r>
            <a:b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         |       |     |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         |       |     response generator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         |       argument constraint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         method constraint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 constraint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802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configure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9661CE0-E2AE-47E1-B55A-CC26BA6B21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705" y="1099827"/>
            <a:ext cx="6269064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1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dependency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altLang="en-US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b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org.spockframework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altLang="en-US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altLang="en-US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b="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spock</a:t>
            </a:r>
            <a:r>
              <a:rPr lang="en-US" altLang="en-US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-core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altLang="en-US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&gt;${</a:t>
            </a:r>
            <a:r>
              <a:rPr lang="en-US" altLang="en-US" b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spock.version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}&lt;/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scope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&gt;test&lt;/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scope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dependency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dependency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altLang="en-US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b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org.codehaus.groovy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altLang="en-US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altLang="en-US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groovy-all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altLang="en-US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&gt;${</a:t>
            </a:r>
            <a:r>
              <a:rPr lang="en-US" altLang="en-US" b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groovy.version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}&lt;/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scope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&gt;test&lt;/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scope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dependency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71149143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 Stubbing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3CBA3FD-6E66-4CEF-9B7C-EBB8BAC3E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326759"/>
            <a:ext cx="5256435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"message1"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&gt;&gt;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</a:t>
            </a:r>
            <a:b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"message2"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&gt;&gt;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"fail"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52068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 Stubbing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3CBA3FD-6E66-4CEF-9B7C-EBB8BAC3E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326874"/>
            <a:ext cx="7548698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"message1"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&gt;&gt;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</a:t>
            </a:r>
            <a:b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"message2"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&gt;&gt;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"fail"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76C1CC3-61FF-4B76-837A-C60C8B450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2192833"/>
            <a:ext cx="7548698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(_) &gt;&gt;&gt; [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"error"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"error"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02293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 Stubbing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3CBA3FD-6E66-4CEF-9B7C-EBB8BAC3E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326874"/>
            <a:ext cx="7548698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"message1"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&gt;&gt;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</a:t>
            </a:r>
            <a:b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"message2"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&gt;&gt;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"fail"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76C1CC3-61FF-4B76-837A-C60C8B450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2192833"/>
            <a:ext cx="7548698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(_) &gt;&gt;&gt; [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"error"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"error"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14713D1-6038-422F-9CEB-D048B5D335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2812571"/>
            <a:ext cx="10367054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(_) &gt;&gt; { String message -&gt;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message.size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&gt;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"fail"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87501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 Stubbing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3CBA3FD-6E66-4CEF-9B7C-EBB8BAC3E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326874"/>
            <a:ext cx="7548698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"message1"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&gt;&gt;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</a:t>
            </a:r>
            <a:b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"message2"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&gt;&gt;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"fail"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76C1CC3-61FF-4B76-837A-C60C8B450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2217461"/>
            <a:ext cx="7548698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(_) &gt;&gt;&gt; [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"error"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"error"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14713D1-6038-422F-9CEB-D048B5D335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2861827"/>
            <a:ext cx="10367054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(_) &gt;&gt; { String message -&gt;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message.size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&gt;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"fail"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C0921D11-0D71-4954-BDBF-0D29843A60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3506193"/>
            <a:ext cx="10367054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(_) &gt;&gt; {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 new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InternalError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"ouch"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15339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 Stubbing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03CBA3FD-6E66-4CEF-9B7C-EBB8BAC3E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326874"/>
            <a:ext cx="7548698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"message1"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&gt;&gt;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</a:t>
            </a:r>
            <a:b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"message2"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&gt;&gt;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"fail"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876C1CC3-61FF-4B76-837A-C60C8B450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2228375"/>
            <a:ext cx="7548698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(_) &gt;&gt;&gt; [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"error"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"error"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A14713D1-6038-422F-9CEB-D048B5D335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2883655"/>
            <a:ext cx="10367054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(_) &gt;&gt; { String message -&gt;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message.size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&gt;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"fail"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C0921D11-0D71-4954-BDBF-0D29843A60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3538935"/>
            <a:ext cx="10367054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(_) &gt;&gt; {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 new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InternalError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"ouch"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5AA9CA5C-6196-49C9-9A0F-B39A46A07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4198737"/>
            <a:ext cx="11118615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(_) &gt;&gt;&gt; [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"fail"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&gt;&gt; {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 new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InternalError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} &gt;&gt;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"ok"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78463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 Other Mock Objects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828C03-95F0-4181-8E11-669E3A8515C8}"/>
              </a:ext>
            </a:extLst>
          </p:cNvPr>
          <p:cNvSpPr/>
          <p:nvPr/>
        </p:nvSpPr>
        <p:spPr>
          <a:xfrm>
            <a:off x="598424" y="1365430"/>
            <a:ext cx="2026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Droid Sans Mono"/>
              </a:rPr>
              <a:t>MockingApi.Mock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E063C9-34D6-4B9A-95E8-C2363D4B912B}"/>
              </a:ext>
            </a:extLst>
          </p:cNvPr>
          <p:cNvSpPr/>
          <p:nvPr/>
        </p:nvSpPr>
        <p:spPr>
          <a:xfrm>
            <a:off x="598424" y="2023724"/>
            <a:ext cx="1922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Droid Sans Mono"/>
              </a:rPr>
              <a:t>MockingApi.Stub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775A4A-CEF3-418A-B2A3-20C6218A1049}"/>
              </a:ext>
            </a:extLst>
          </p:cNvPr>
          <p:cNvSpPr/>
          <p:nvPr/>
        </p:nvSpPr>
        <p:spPr>
          <a:xfrm>
            <a:off x="598424" y="2682018"/>
            <a:ext cx="1834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Droid Sans Mono"/>
              </a:rPr>
              <a:t>MockingApi.Spy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10229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Built-In Extensions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BDC6736-7F43-449F-BB46-34A411CD8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972690"/>
            <a:ext cx="6973384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@Ignore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@Ignore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"reason"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IgnoreRest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IgnoreIf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({ spock.util.environment.Jvm.isJava5() })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@Requires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({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os.windows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})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@Timeout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@Timeout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(value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unit =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TimeUnit.</a:t>
            </a:r>
            <a:r>
              <a:rPr kumimoji="0" lang="en-US" altLang="en-US" sz="1600" b="1" i="1" u="none" strike="noStrike" cap="none" normalizeH="0" baseline="0" dirty="0" err="1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MILLISECONDS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@Retry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@Retry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(count 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@Retry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(exceptions=[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IOException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@Retry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(condition = {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failure.message.contains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'foo'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})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@Title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"This tests if..."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@Narrative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"some detailed explanation"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@Issue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"http://redmine/23432"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@See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"http://spockframework.org/spec"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@Subject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@Stepwise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PendingFeature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96881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TestContainers</a:t>
            </a:r>
            <a:r>
              <a:rPr lang="en-US" dirty="0"/>
              <a:t> Extension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2912EF1-57D8-4DD4-9671-46384CFEE7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504" y="1239885"/>
            <a:ext cx="9460992" cy="473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82091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Module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8" name="Picture 7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EE77A4A5-E0DD-488C-BE46-B19AEFC03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240" y="1164240"/>
            <a:ext cx="4529519" cy="452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4682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Module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8E9D446-FA8F-440B-84FA-A58FC0FC7F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8111" y="3103230"/>
            <a:ext cx="1418978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SpringBean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808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808000"/>
              </a:solidFill>
              <a:effectLst/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  <a:t>@</a:t>
            </a:r>
            <a:r>
              <a:rPr lang="en-US" altLang="en-US" sz="1600" dirty="0" err="1">
                <a:solidFill>
                  <a:srgbClr val="808000"/>
                </a:solidFill>
                <a:latin typeface="Consolas" panose="020B0609020204030204" pitchFamily="49" charset="0"/>
              </a:rPr>
              <a:t>SpringSpy</a:t>
            </a:r>
            <a:endParaRPr lang="en-US" altLang="en-US" sz="1600" dirty="0">
              <a:solidFill>
                <a:srgbClr val="808000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  <a:t>@</a:t>
            </a:r>
            <a:r>
              <a:rPr lang="en-US" altLang="en-US" sz="1600" dirty="0" err="1">
                <a:solidFill>
                  <a:srgbClr val="808000"/>
                </a:solidFill>
                <a:latin typeface="Consolas" panose="020B0609020204030204" pitchFamily="49" charset="0"/>
              </a:rPr>
              <a:t>StubBeans</a:t>
            </a:r>
            <a:endParaRPr lang="en-US" altLang="en-US" sz="40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4F9F7372-4474-475B-9426-18F74D9F2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4811" y="3103231"/>
            <a:ext cx="1867819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  <a:t>@</a:t>
            </a:r>
            <a:r>
              <a:rPr lang="en-US" altLang="en-US" sz="1600" dirty="0" err="1">
                <a:solidFill>
                  <a:srgbClr val="808000"/>
                </a:solidFill>
                <a:latin typeface="Consolas" panose="020B0609020204030204" pitchFamily="49" charset="0"/>
              </a:rPr>
              <a:t>SpringBootTest</a:t>
            </a:r>
            <a:endParaRPr lang="en-US" altLang="en-US" sz="1600" dirty="0">
              <a:solidFill>
                <a:srgbClr val="808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808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  <a:t>@</a:t>
            </a:r>
            <a:r>
              <a:rPr lang="en-US" altLang="en-US" sz="1600" dirty="0" err="1">
                <a:solidFill>
                  <a:srgbClr val="808000"/>
                </a:solidFill>
                <a:latin typeface="Consolas" panose="020B0609020204030204" pitchFamily="49" charset="0"/>
              </a:rPr>
              <a:t>WebMvcTest</a:t>
            </a:r>
            <a:endParaRPr lang="en-US" altLang="en-US" sz="1600" dirty="0">
              <a:solidFill>
                <a:srgbClr val="808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  <a:t>@</a:t>
            </a:r>
            <a:r>
              <a:rPr lang="en-US" altLang="en-US" sz="1600" dirty="0" err="1">
                <a:solidFill>
                  <a:srgbClr val="808000"/>
                </a:solidFill>
                <a:latin typeface="Consolas" panose="020B0609020204030204" pitchFamily="49" charset="0"/>
              </a:rPr>
              <a:t>DataJpaTest</a:t>
            </a:r>
            <a:endParaRPr lang="en-US" altLang="en-US" sz="16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A1FBBAB4-3520-4636-9A2C-EC70B5E2F9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164240"/>
            <a:ext cx="3961341" cy="1384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dependency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org.spockframework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artifactId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spock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-spring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artifactId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&gt;${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spock.version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}&lt;/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version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scope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&gt;test&lt;/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scope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dependency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 descr="A picture containing graphics, drawing&#10;&#10;Description automatically generated">
            <a:extLst>
              <a:ext uri="{FF2B5EF4-FFF2-40B4-BE49-F238E27FC236}">
                <a16:creationId xmlns:a16="http://schemas.microsoft.com/office/drawing/2014/main" id="{EE77A4A5-E0DD-488C-BE46-B19AEFC032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240" y="1164240"/>
            <a:ext cx="4529519" cy="452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76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configure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9661CE0-E2AE-47E1-B55A-CC26BA6B21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486" y="1110575"/>
            <a:ext cx="6269064" cy="427809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1" kern="1200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plugins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plugin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altLang="en-US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b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org.codehaus.gmavenplus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altLang="en-US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altLang="en-US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b="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gmavenplus</a:t>
            </a:r>
            <a:r>
              <a:rPr lang="en-US" altLang="en-US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-plugin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altLang="en-US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&gt;${</a:t>
            </a:r>
            <a:r>
              <a:rPr lang="en-US" altLang="en-US" b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gmavenplus.version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}&lt;/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executions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execution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goals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&lt;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goal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&gt;compile&lt;/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goal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&lt;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goal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b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testCompile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goal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&lt;/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goals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&lt;/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execution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executions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plugin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plugins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altLang="en-US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lang="en-US" altLang="en-US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altLang="en-US" b="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95707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testing frameworks releases history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E1BF80C-8C55-4BF1-BE24-01C141891986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480485" y="1136253"/>
          <a:ext cx="11235264" cy="4937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36272">
                  <a:extLst>
                    <a:ext uri="{9D8B030D-6E8A-4147-A177-3AD203B41FA5}">
                      <a16:colId xmlns:a16="http://schemas.microsoft.com/office/drawing/2014/main" val="2416608478"/>
                    </a:ext>
                  </a:extLst>
                </a:gridCol>
                <a:gridCol w="936272">
                  <a:extLst>
                    <a:ext uri="{9D8B030D-6E8A-4147-A177-3AD203B41FA5}">
                      <a16:colId xmlns:a16="http://schemas.microsoft.com/office/drawing/2014/main" val="137499733"/>
                    </a:ext>
                  </a:extLst>
                </a:gridCol>
                <a:gridCol w="936272">
                  <a:extLst>
                    <a:ext uri="{9D8B030D-6E8A-4147-A177-3AD203B41FA5}">
                      <a16:colId xmlns:a16="http://schemas.microsoft.com/office/drawing/2014/main" val="3930651279"/>
                    </a:ext>
                  </a:extLst>
                </a:gridCol>
                <a:gridCol w="936272">
                  <a:extLst>
                    <a:ext uri="{9D8B030D-6E8A-4147-A177-3AD203B41FA5}">
                      <a16:colId xmlns:a16="http://schemas.microsoft.com/office/drawing/2014/main" val="2944831880"/>
                    </a:ext>
                  </a:extLst>
                </a:gridCol>
                <a:gridCol w="936272">
                  <a:extLst>
                    <a:ext uri="{9D8B030D-6E8A-4147-A177-3AD203B41FA5}">
                      <a16:colId xmlns:a16="http://schemas.microsoft.com/office/drawing/2014/main" val="1162226443"/>
                    </a:ext>
                  </a:extLst>
                </a:gridCol>
                <a:gridCol w="936272">
                  <a:extLst>
                    <a:ext uri="{9D8B030D-6E8A-4147-A177-3AD203B41FA5}">
                      <a16:colId xmlns:a16="http://schemas.microsoft.com/office/drawing/2014/main" val="611657626"/>
                    </a:ext>
                  </a:extLst>
                </a:gridCol>
                <a:gridCol w="936272">
                  <a:extLst>
                    <a:ext uri="{9D8B030D-6E8A-4147-A177-3AD203B41FA5}">
                      <a16:colId xmlns:a16="http://schemas.microsoft.com/office/drawing/2014/main" val="3019513012"/>
                    </a:ext>
                  </a:extLst>
                </a:gridCol>
                <a:gridCol w="936272">
                  <a:extLst>
                    <a:ext uri="{9D8B030D-6E8A-4147-A177-3AD203B41FA5}">
                      <a16:colId xmlns:a16="http://schemas.microsoft.com/office/drawing/2014/main" val="3221240375"/>
                    </a:ext>
                  </a:extLst>
                </a:gridCol>
                <a:gridCol w="936272">
                  <a:extLst>
                    <a:ext uri="{9D8B030D-6E8A-4147-A177-3AD203B41FA5}">
                      <a16:colId xmlns:a16="http://schemas.microsoft.com/office/drawing/2014/main" val="4278939814"/>
                    </a:ext>
                  </a:extLst>
                </a:gridCol>
                <a:gridCol w="936272">
                  <a:extLst>
                    <a:ext uri="{9D8B030D-6E8A-4147-A177-3AD203B41FA5}">
                      <a16:colId xmlns:a16="http://schemas.microsoft.com/office/drawing/2014/main" val="3505957056"/>
                    </a:ext>
                  </a:extLst>
                </a:gridCol>
                <a:gridCol w="936272">
                  <a:extLst>
                    <a:ext uri="{9D8B030D-6E8A-4147-A177-3AD203B41FA5}">
                      <a16:colId xmlns:a16="http://schemas.microsoft.com/office/drawing/2014/main" val="1013691113"/>
                    </a:ext>
                  </a:extLst>
                </a:gridCol>
                <a:gridCol w="936272">
                  <a:extLst>
                    <a:ext uri="{9D8B030D-6E8A-4147-A177-3AD203B41FA5}">
                      <a16:colId xmlns:a16="http://schemas.microsoft.com/office/drawing/2014/main" val="17923455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713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Spock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</a:t>
                      </a:r>
                    </a:p>
                    <a:p>
                      <a:pPr marL="0" marR="0" lvl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929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Junit3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3.8.2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977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Junit4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4.6 </a:t>
                      </a:r>
                    </a:p>
                    <a:p>
                      <a:r>
                        <a:rPr lang="en-US" dirty="0"/>
                        <a:t>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4.11 4.12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4.13-RC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462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Junit5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i="0" u="none" strike="noStrike" dirty="0">
                          <a:solidFill>
                            <a:srgbClr val="444D56"/>
                          </a:solidFill>
                          <a:effectLst/>
                          <a:latin typeface="-apple-system"/>
                        </a:rPr>
                        <a:t>prototype</a:t>
                      </a:r>
                      <a:endParaRPr lang="en-US" sz="1400" b="1" i="0" dirty="0">
                        <a:solidFill>
                          <a:srgbClr val="444D56"/>
                        </a:solidFill>
                        <a:effectLst/>
                        <a:latin typeface="-apple-system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5.1.0</a:t>
                      </a:r>
                    </a:p>
                    <a:p>
                      <a:r>
                        <a:rPr lang="en-US" dirty="0"/>
                        <a:t>5.2.0</a:t>
                      </a:r>
                    </a:p>
                    <a:p>
                      <a:r>
                        <a:rPr lang="en-US" dirty="0"/>
                        <a:t>5.3.0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5.4.0</a:t>
                      </a:r>
                    </a:p>
                    <a:p>
                      <a:r>
                        <a:rPr lang="en-US" dirty="0"/>
                        <a:t>5.5.0</a:t>
                      </a:r>
                    </a:p>
                    <a:p>
                      <a:r>
                        <a:rPr lang="en-US" dirty="0"/>
                        <a:t>5.5.2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829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TestNG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5.13</a:t>
                      </a:r>
                    </a:p>
                    <a:p>
                      <a:r>
                        <a:rPr lang="en-US" dirty="0"/>
                        <a:t>5.14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6.0</a:t>
                      </a:r>
                    </a:p>
                    <a:p>
                      <a:r>
                        <a:rPr lang="en-US" dirty="0"/>
                        <a:t>…</a:t>
                      </a:r>
                    </a:p>
                    <a:p>
                      <a:r>
                        <a:rPr lang="en-US" dirty="0"/>
                        <a:t>6.3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6.4</a:t>
                      </a:r>
                    </a:p>
                    <a:p>
                      <a:r>
                        <a:rPr lang="en-US" dirty="0"/>
                        <a:t>…</a:t>
                      </a:r>
                    </a:p>
                    <a:p>
                      <a:r>
                        <a:rPr lang="en-US" dirty="0"/>
                        <a:t>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6.11</a:t>
                      </a:r>
                    </a:p>
                    <a:p>
                      <a:r>
                        <a:rPr lang="en-US" dirty="0"/>
                        <a:t>6.12</a:t>
                      </a:r>
                    </a:p>
                    <a:p>
                      <a:r>
                        <a:rPr lang="en-US" dirty="0"/>
                        <a:t>6.13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2438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185235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80486" y="1857787"/>
            <a:ext cx="5615514" cy="452966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More readable tests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More compact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Beautiful parameterized tests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Less 3</a:t>
            </a:r>
            <a:r>
              <a:rPr lang="en-US" sz="2400" baseline="30000" dirty="0"/>
              <a:t>rd</a:t>
            </a:r>
            <a:r>
              <a:rPr lang="en-US" sz="2400" dirty="0"/>
              <a:t> party (built-in assertions, mocking)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D21AAB3-8EF6-41B6-8F55-3A375A57AE97}"/>
              </a:ext>
            </a:extLst>
          </p:cNvPr>
          <p:cNvSpPr txBox="1">
            <a:spLocks/>
          </p:cNvSpPr>
          <p:nvPr/>
        </p:nvSpPr>
        <p:spPr>
          <a:xfrm>
            <a:off x="480486" y="1081293"/>
            <a:ext cx="1232077" cy="402336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67" kern="1200" cap="none" spc="133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21A4AF-8284-402F-95EC-4EDECA48BE88}"/>
              </a:ext>
            </a:extLst>
          </p:cNvPr>
          <p:cNvSpPr txBox="1">
            <a:spLocks/>
          </p:cNvSpPr>
          <p:nvPr/>
        </p:nvSpPr>
        <p:spPr>
          <a:xfrm>
            <a:off x="6096000" y="1082871"/>
            <a:ext cx="1232077" cy="402336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>
            <a:lvl1pPr algn="l" defTabSz="121917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667" kern="1200" cap="none" spc="133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A04B5FF-3522-4A39-BA7F-9C31C5B4EF7D}"/>
              </a:ext>
            </a:extLst>
          </p:cNvPr>
          <p:cNvSpPr txBox="1">
            <a:spLocks/>
          </p:cNvSpPr>
          <p:nvPr/>
        </p:nvSpPr>
        <p:spPr>
          <a:xfrm>
            <a:off x="6096000" y="1753016"/>
            <a:ext cx="5615514" cy="45296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594" marR="0" indent="-228594" algn="l" defTabSz="1219170" rtl="0" eaLnBrk="1" fontAlgn="auto" latinLnBrk="0" hangingPunct="1">
              <a:lnSpc>
                <a:spcPts val="2133"/>
              </a:lnSpc>
              <a:spcBef>
                <a:spcPts val="352"/>
              </a:spcBef>
              <a:spcAft>
                <a:spcPts val="400"/>
              </a:spcAft>
              <a:buClrTx/>
              <a:buSzTx/>
              <a:buFont typeface="Arial" panose="020B0604020202020204" pitchFamily="34" charset="0"/>
              <a:buChar char="•"/>
              <a:tabLst/>
              <a:defRPr sz="1467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838179" indent="-228594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47764" indent="-228594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09745" indent="-38099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14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/>
              <a:t>Learn </a:t>
            </a:r>
            <a:r>
              <a:rPr lang="en-US" sz="2400" dirty="0" err="1"/>
              <a:t>spock</a:t>
            </a:r>
            <a:r>
              <a:rPr lang="en-US" sz="2400" dirty="0"/>
              <a:t> and groovy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Migration from junit4</a:t>
            </a:r>
          </a:p>
        </p:txBody>
      </p:sp>
    </p:spTree>
    <p:extLst>
      <p:ext uri="{BB962C8B-B14F-4D97-AF65-F5344CB8AC3E}">
        <p14:creationId xmlns:p14="http://schemas.microsoft.com/office/powerpoint/2010/main" val="238384695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11" name="Picture 10" descr="A person looking towards the camera&#10;&#10;Description automatically generated">
            <a:extLst>
              <a:ext uri="{FF2B5EF4-FFF2-40B4-BE49-F238E27FC236}">
                <a16:creationId xmlns:a16="http://schemas.microsoft.com/office/drawing/2014/main" id="{4DE40872-ED95-44A9-A62E-4FBFE7455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5470" y="1219835"/>
            <a:ext cx="8481060" cy="477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08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F6D7B4-6132-4671-AAE7-3707A4C4A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77" y="1354377"/>
            <a:ext cx="6451047" cy="338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73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BFC87D-1B9A-433D-8886-56FA19EF3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86" y="1309230"/>
            <a:ext cx="5892546" cy="394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70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4560C7FF-A0A2-4856-AA7B-DECF047CF0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440711"/>
              </p:ext>
            </p:extLst>
          </p:nvPr>
        </p:nvGraphicFramePr>
        <p:xfrm>
          <a:off x="480486" y="1199226"/>
          <a:ext cx="9239250" cy="2286000"/>
        </p:xfrm>
        <a:graphic>
          <a:graphicData uri="http://schemas.openxmlformats.org/drawingml/2006/table">
            <a:tbl>
              <a:tblPr/>
              <a:tblGrid>
                <a:gridCol w="4619625">
                  <a:extLst>
                    <a:ext uri="{9D8B030D-6E8A-4147-A177-3AD203B41FA5}">
                      <a16:colId xmlns:a16="http://schemas.microsoft.com/office/drawing/2014/main" val="2051183021"/>
                    </a:ext>
                  </a:extLst>
                </a:gridCol>
                <a:gridCol w="4619625">
                  <a:extLst>
                    <a:ext uri="{9D8B030D-6E8A-4147-A177-3AD203B41FA5}">
                      <a16:colId xmlns:a16="http://schemas.microsoft.com/office/drawing/2014/main" val="28588173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b="1">
                          <a:effectLst/>
                        </a:rPr>
                        <a:t>Spock</a:t>
                      </a:r>
                    </a:p>
                  </a:txBody>
                  <a:tcPr>
                    <a:lnL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b="1" dirty="0">
                          <a:effectLst/>
                        </a:rPr>
                        <a:t>JUnit</a:t>
                      </a:r>
                    </a:p>
                  </a:txBody>
                  <a:tcPr>
                    <a:lnL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505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b="0" dirty="0">
                          <a:effectLst/>
                          <a:latin typeface="inherit"/>
                        </a:rPr>
                        <a:t>Specification</a:t>
                      </a:r>
                    </a:p>
                  </a:txBody>
                  <a:tcPr>
                    <a:lnL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b="0">
                          <a:effectLst/>
                          <a:latin typeface="inherit"/>
                        </a:rPr>
                        <a:t>Test class</a:t>
                      </a:r>
                    </a:p>
                  </a:txBody>
                  <a:tcPr>
                    <a:lnL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89341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b="0" dirty="0">
                          <a:effectLst/>
                          <a:latin typeface="inherit"/>
                        </a:rPr>
                        <a:t>Feature</a:t>
                      </a:r>
                    </a:p>
                  </a:txBody>
                  <a:tcPr>
                    <a:lnL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b="0" dirty="0">
                          <a:effectLst/>
                          <a:latin typeface="inherit"/>
                        </a:rPr>
                        <a:t>Test</a:t>
                      </a:r>
                    </a:p>
                  </a:txBody>
                  <a:tcPr>
                    <a:lnL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63331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b="0" dirty="0">
                          <a:effectLst/>
                          <a:latin typeface="inherit"/>
                        </a:rPr>
                        <a:t>Feature method</a:t>
                      </a:r>
                    </a:p>
                  </a:txBody>
                  <a:tcPr>
                    <a:lnL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b="0" dirty="0">
                          <a:effectLst/>
                          <a:latin typeface="inherit"/>
                        </a:rPr>
                        <a:t>Test method</a:t>
                      </a:r>
                    </a:p>
                  </a:txBody>
                  <a:tcPr>
                    <a:lnL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2915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t"/>
                      <a:r>
                        <a:rPr lang="en-US" b="0" dirty="0">
                          <a:effectLst/>
                          <a:latin typeface="inherit"/>
                        </a:rPr>
                        <a:t>System Under Specification</a:t>
                      </a:r>
                    </a:p>
                  </a:txBody>
                  <a:tcPr>
                    <a:lnL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t"/>
                      <a:r>
                        <a:rPr lang="en-US" b="0" dirty="0">
                          <a:effectLst/>
                          <a:latin typeface="inherit"/>
                        </a:rPr>
                        <a:t>System Under Test</a:t>
                      </a:r>
                    </a:p>
                  </a:txBody>
                  <a:tcPr>
                    <a:lnL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ED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010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4952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195767"/>
            <a:ext cx="6288066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spock.lang.Specification</a:t>
            </a:r>
            <a:endParaRPr lang="en-US" altLang="en-US" sz="16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1" i="0" u="none" strike="noStrike" cap="none" normalizeH="0" baseline="0" dirty="0">
              <a:ln>
                <a:noFill/>
              </a:ln>
              <a:solidFill>
                <a:srgbClr val="00004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FirstSpecification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Specification {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63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 base class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02E4D0-2678-4C97-A2AD-ED819ACA1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86" y="1221222"/>
            <a:ext cx="7122813" cy="517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65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 internals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250643"/>
            <a:ext cx="6288066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FirstSpecification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Specification {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fields</a:t>
            </a:r>
            <a:endParaRPr lang="en-US" altLang="en-US" sz="4000" dirty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fixture methods</a:t>
            </a:r>
            <a:endParaRPr lang="en-US" altLang="en-US" sz="4000" dirty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feature methods</a:t>
            </a:r>
            <a:endParaRPr lang="en-US" altLang="en-US" sz="4000" dirty="0">
              <a:latin typeface="Arial" panose="020B0604020202020204" pitchFamily="34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helper methods</a:t>
            </a:r>
            <a:endParaRPr lang="en-US" altLang="en-US" sz="1600" b="1" dirty="0">
              <a:solidFill>
                <a:srgbClr val="00004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563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04423"/>
            <a:ext cx="6288066" cy="20621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FirstSpecification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Specification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 = new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ClassUnderSpecification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new Collaborator()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@Shared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</a:t>
            </a:r>
            <a:r>
              <a:rPr lang="en-US" altLang="en-US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VeryExpensiveResource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altLang="en-US" sz="40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104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80486" y="304800"/>
            <a:ext cx="11235265" cy="402336"/>
          </a:xfrm>
        </p:spPr>
        <p:txBody>
          <a:bodyPr/>
          <a:lstStyle/>
          <a:p>
            <a:r>
              <a:rPr lang="en-US" sz="2670" dirty="0"/>
              <a:t>About me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ru-RU" sz="2400" dirty="0"/>
              <a:t>Максим Выпов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Java Developer</a:t>
            </a:r>
          </a:p>
          <a:p>
            <a:pPr>
              <a:lnSpc>
                <a:spcPct val="150000"/>
              </a:lnSpc>
            </a:pPr>
            <a:r>
              <a:rPr lang="ru-RU" sz="2400" dirty="0"/>
              <a:t>Пишу код и тесты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27CB5-094D-B940-A7AF-F67F1ED379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7"/>
            <a:fld id="{3A707DD9-E92B-45E8-BE0A-E6B2EDF345EB}" type="slidenum">
              <a:rPr lang="en-US">
                <a:latin typeface="Calibri Light"/>
              </a:rPr>
              <a:pPr defTabSz="914377"/>
              <a:t>2</a:t>
            </a:fld>
            <a:endParaRPr lang="en-US" dirty="0">
              <a:latin typeface="Calibri Light"/>
            </a:endParaRPr>
          </a:p>
        </p:txBody>
      </p:sp>
      <p:pic>
        <p:nvPicPr>
          <p:cNvPr id="8" name="Picture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3E8E3D3-9D82-4364-8175-357823316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233" y="1156255"/>
            <a:ext cx="4545489" cy="454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40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Fixture methods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127533"/>
            <a:ext cx="3332098" cy="18158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setupSpec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setup() {}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cleanup() {}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cleanupSpec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{}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AED9E1B-EC1B-4E5F-826C-0C81968E19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127533"/>
            <a:ext cx="2061275" cy="18158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808000"/>
                </a:solidFill>
                <a:effectLst/>
                <a:latin typeface="Consolas" panose="020B0609020204030204" pitchFamily="49" charset="0"/>
              </a:rPr>
              <a:t>BeforeClass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808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808000"/>
              </a:solidFill>
              <a:effectLst/>
              <a:latin typeface="Consolas" panose="020B060902020403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  <a:t>@Before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  <a:t>@After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  <a:t>@</a:t>
            </a:r>
            <a:r>
              <a:rPr lang="en-US" altLang="en-US" sz="1600" dirty="0" err="1">
                <a:solidFill>
                  <a:srgbClr val="808000"/>
                </a:solidFill>
                <a:latin typeface="Consolas" panose="020B0609020204030204" pitchFamily="49" charset="0"/>
              </a:rPr>
              <a:t>AfterClass</a:t>
            </a:r>
            <a:endParaRPr lang="en-US" altLang="en-US" sz="1600" dirty="0">
              <a:latin typeface="Arial" panose="020B0604020202020204" pitchFamily="34" charset="0"/>
            </a:endParaRPr>
          </a:p>
        </p:txBody>
      </p:sp>
      <p:pic>
        <p:nvPicPr>
          <p:cNvPr id="7" name="Picture 6" descr="A picture containing appliance&#10;&#10;Description automatically generated">
            <a:extLst>
              <a:ext uri="{FF2B5EF4-FFF2-40B4-BE49-F238E27FC236}">
                <a16:creationId xmlns:a16="http://schemas.microsoft.com/office/drawing/2014/main" id="{3B698ACF-575D-4815-A396-FDEFB6CE7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035" y="3936507"/>
            <a:ext cx="1905000" cy="1905000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50671903-7075-4C89-8255-8FC77D1D8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566" y="2943415"/>
            <a:ext cx="3048264" cy="304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101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method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250171"/>
            <a:ext cx="6288066" cy="18158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FirstSpecification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0043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Specification {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b="1" dirty="0">
              <a:solidFill>
                <a:srgbClr val="00004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"one plus one should equal two"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5197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AAA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chemeClr val="bg1"/>
                </a:solidFill>
                <a:latin typeface="+mj-lt"/>
              </a:rPr>
              <a:t>CONFIDENTIAL  |  © 2019 EPAM Systems, Inc.</a:t>
            </a:r>
            <a:endParaRPr lang="en-US" sz="933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5744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AAA pattern – TDD - Arrange Act Assert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chemeClr val="bg1"/>
                </a:solidFill>
                <a:latin typeface="+mj-lt"/>
              </a:rPr>
              <a:t>CONFIDENTIAL  |  © 2019 EPAM Systems, Inc.</a:t>
            </a:r>
            <a:endParaRPr lang="en-US" sz="933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74775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AAA pattern – TDD - Arrange Act Assert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chemeClr val="bg1"/>
                </a:solidFill>
                <a:latin typeface="+mj-lt"/>
              </a:rPr>
              <a:t>CONFIDENTIAL  |  © 2019 EPAM Systems, Inc.</a:t>
            </a:r>
            <a:endParaRPr lang="en-US" sz="933" dirty="0">
              <a:latin typeface="+mj-lt"/>
            </a:endParaRPr>
          </a:p>
        </p:txBody>
      </p:sp>
      <p:pic>
        <p:nvPicPr>
          <p:cNvPr id="6" name="Picture 5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AAC60E88-66FC-4167-B69D-8AD8E1741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211916"/>
            <a:ext cx="22860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4341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GWT – pattern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chemeClr val="bg1"/>
                </a:solidFill>
                <a:latin typeface="+mj-lt"/>
              </a:rPr>
              <a:t>CONFIDENTIAL  |  © 2019 EPAM Systems, Inc.</a:t>
            </a:r>
            <a:endParaRPr lang="en-US" sz="933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68019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GWT – pattern BDD – Given When Then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chemeClr val="bg1"/>
                </a:solidFill>
                <a:latin typeface="+mj-lt"/>
              </a:rPr>
              <a:t>CONFIDENTIAL  |  © 2019 EPAM Systems, Inc.</a:t>
            </a:r>
            <a:endParaRPr lang="en-US" sz="933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62900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GWT – pattern BDD – Given When Then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chemeClr val="bg1"/>
                </a:solidFill>
                <a:latin typeface="+mj-lt"/>
              </a:rPr>
              <a:t>CONFIDENTIAL  |  © 2019 EPAM Systems, Inc.</a:t>
            </a:r>
            <a:endParaRPr lang="en-US" sz="933" dirty="0">
              <a:latin typeface="+mj-lt"/>
            </a:endParaRPr>
          </a:p>
        </p:txBody>
      </p:sp>
      <p:pic>
        <p:nvPicPr>
          <p:cNvPr id="6" name="Picture 5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62628D15-2552-4F72-BDA9-A4D417636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799166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6263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Blocks?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chemeClr val="bg1"/>
                </a:solidFill>
                <a:latin typeface="+mj-lt"/>
              </a:rPr>
              <a:t>CONFIDENTIAL  |  © 2019 EPAM Systems, Inc.</a:t>
            </a:r>
            <a:endParaRPr lang="en-US" sz="933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8056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Blocks?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chemeClr val="bg1"/>
                </a:solidFill>
                <a:latin typeface="+mj-lt"/>
              </a:rPr>
              <a:t>CONFIDENTIAL  |  © 2019 EPAM Systems, Inc.</a:t>
            </a:r>
            <a:endParaRPr lang="en-US" sz="933" dirty="0">
              <a:latin typeface="+mj-lt"/>
            </a:endParaRPr>
          </a:p>
        </p:txBody>
      </p:sp>
      <p:pic>
        <p:nvPicPr>
          <p:cNvPr id="5" name="Picture 4" descr="A picture containing table, mirror, light, sitting&#10;&#10;Description automatically generated">
            <a:extLst>
              <a:ext uri="{FF2B5EF4-FFF2-40B4-BE49-F238E27FC236}">
                <a16:creationId xmlns:a16="http://schemas.microsoft.com/office/drawing/2014/main" id="{4B4BBFB5-9AE8-4CB7-8CEB-8E7F87AB9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234440"/>
            <a:ext cx="365760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897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BASICS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DATA DRIVEN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interactions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extensions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1C89A-3E1B-FF47-B76F-3E8ED7756F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914377"/>
            <a:fld id="{3A707DD9-E92B-45E8-BE0A-E6B2EDF345EB}" type="slidenum">
              <a:rPr lang="en-US">
                <a:latin typeface="Calibri Light"/>
              </a:rPr>
              <a:pPr defTabSz="914377"/>
              <a:t>3</a:t>
            </a:fld>
            <a:endParaRPr lang="en-US" dirty="0"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5682119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Junit GWT blocks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217700"/>
            <a:ext cx="7373333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two_plus_two_should_equal_four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Given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 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 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 = left + right;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(result ==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7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Junit GWT blocks                                        Spock GWT blocks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93" y="1217700"/>
            <a:ext cx="5824933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two_plus_two_should_equal_four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Given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 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 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 = left + right;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assertTrue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(result ==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FE4EABA-D252-4945-906F-861278E72C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4837" y="1463921"/>
            <a:ext cx="5087600" cy="280076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"two plus two should equal four"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given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 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 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 = left + right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result ==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507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Blocks and phases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EA2B19CB-4E07-4776-AE4D-05F1AD83B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07" y="1400184"/>
            <a:ext cx="5066952" cy="432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317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Given is optional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235931"/>
            <a:ext cx="7373333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given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 = new Stack()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"push me"</a:t>
            </a:r>
            <a:endParaRPr lang="en-US" altLang="en-US" sz="16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4064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and Then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95" y="1224150"/>
            <a:ext cx="5013866" cy="37856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given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 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 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 = left + right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 ==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 = left - right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result ==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73225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 block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340438"/>
            <a:ext cx="3539200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when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result 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2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2</a:t>
            </a: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then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result ==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4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4264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 block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340438"/>
            <a:ext cx="3539200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when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result 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2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2</a:t>
            </a: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then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result ==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4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DCA6782-19D7-46C1-9D65-046B1F72A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340438"/>
            <a:ext cx="3539200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expect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2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2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==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4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470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257055"/>
            <a:ext cx="7373333" cy="18158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stack.push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stack.isEmpty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stack.size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==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stack.peek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==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8320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 are implicit in then and expect blocks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97" y="1257055"/>
            <a:ext cx="2728133" cy="18158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stack.push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stack.isEmpty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stack.size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==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stack.peek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==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F98EC60-6C85-4FF4-AA2E-E63F14DAF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12" y="1257055"/>
            <a:ext cx="3612933" cy="18158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stack.push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stack.isEmpty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stack.size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==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stack.peek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==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elem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6952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condition outside expect and then blocks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200502"/>
            <a:ext cx="7373333" cy="1077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setup()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 = new Stack()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stack.empty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840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Spock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10" name="Picture 9" descr="A person wearing a blue shirt&#10;&#10;Description automatically generated">
            <a:extLst>
              <a:ext uri="{FF2B5EF4-FFF2-40B4-BE49-F238E27FC236}">
                <a16:creationId xmlns:a16="http://schemas.microsoft.com/office/drawing/2014/main" id="{0C72FBC1-0A18-4A14-9E18-CF0C9FC93B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5" y="1143000"/>
            <a:ext cx="71437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9165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conditions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3872" y="1366897"/>
            <a:ext cx="4868128" cy="20621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16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ArithmeticException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 is thrown"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when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result 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5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/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then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ex =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thrown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ArithmeticException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ex.getMessage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== 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"/ by zero"</a:t>
            </a:r>
            <a:b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7665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conditions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7466" y="1366897"/>
            <a:ext cx="4588701" cy="20621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16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ArithmeticException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 is thrown"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when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result 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5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/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then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ArithmeticException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ex = thrown()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ex.getMessage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== 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"/ by zero"</a:t>
            </a:r>
            <a:b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1120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conditions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5755" y="1366896"/>
            <a:ext cx="4538597" cy="20621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16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ArithmeticException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 is thrown"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when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result 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5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/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then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ArithmeticException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ex = thrown()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ex.getMessage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== 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"/ by zero"</a:t>
            </a:r>
            <a:b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B6C54C0-BF58-42DC-8B99-ABAC1B992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366897"/>
            <a:ext cx="5218856" cy="20621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  <a:t>@Test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(expected =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ArithmeticException.</a:t>
            </a:r>
            <a:r>
              <a:rPr lang="en-US" altLang="en-US" sz="16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class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void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ArithmeticExceptionIsThrown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//when</a:t>
            </a:r>
            <a:b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result 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5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/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//then</a:t>
            </a:r>
            <a:b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  //exception is thrown</a:t>
            </a:r>
            <a:b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pic>
        <p:nvPicPr>
          <p:cNvPr id="8" name="Picture 7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440BE575-70CC-4208-8FBE-75A7E6512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42" y="3754035"/>
            <a:ext cx="2968408" cy="1737068"/>
          </a:xfrm>
          <a:prstGeom prst="rect">
            <a:avLst/>
          </a:prstGeom>
        </p:spPr>
      </p:pic>
      <p:pic>
        <p:nvPicPr>
          <p:cNvPr id="12" name="Picture 11" descr="A picture containing appliance&#10;&#10;Description automatically generated">
            <a:extLst>
              <a:ext uri="{FF2B5EF4-FFF2-40B4-BE49-F238E27FC236}">
                <a16:creationId xmlns:a16="http://schemas.microsoft.com/office/drawing/2014/main" id="{C431E8AB-41DE-4455-B867-2110BB93EA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553" y="4088759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7796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conditions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9992" y="1366897"/>
            <a:ext cx="4601227" cy="20621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16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ArithmeticException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 is thrown"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when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result 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5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/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then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ArithmeticException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ex = thrown()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ex.getMessage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== 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"/ by zero"</a:t>
            </a:r>
            <a:b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B6C54C0-BF58-42DC-8B99-ABAC1B992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467" y="1366897"/>
            <a:ext cx="6866525" cy="378565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  <a:t>@Rule</a:t>
            </a:r>
            <a:b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ExpectedException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600" b="1" dirty="0">
                <a:solidFill>
                  <a:srgbClr val="660E7A"/>
                </a:solidFill>
                <a:latin typeface="Consolas" panose="020B0609020204030204" pitchFamily="49" charset="0"/>
              </a:rPr>
              <a:t>thrown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ExpectedException.</a:t>
            </a:r>
            <a:r>
              <a:rPr lang="en-US" altLang="en-US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none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US" altLang="en-US" sz="1600" dirty="0">
              <a:solidFill>
                <a:srgbClr val="808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808000"/>
              </a:solidFill>
              <a:latin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  <a:t>@Test</a:t>
            </a:r>
            <a:b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void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ArithmeticExceptionIsThrownWithRule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//given</a:t>
            </a:r>
            <a:b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thrown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.expect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ArithmeticException.</a:t>
            </a:r>
            <a:r>
              <a:rPr lang="en-US" altLang="en-US" sz="16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class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thrown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.expectMessage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"/ by zero"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//when</a:t>
            </a:r>
            <a:b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result 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5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/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//then</a:t>
            </a:r>
            <a:b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  //exception is thrown</a:t>
            </a:r>
            <a:b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5279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conditions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9992" y="1366897"/>
            <a:ext cx="4601227" cy="20621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16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ArithmeticException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 is thrown"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when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result 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5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/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then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ArithmeticException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ex = thrown()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ex.getMessage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== 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"/ by zero"</a:t>
            </a:r>
            <a:b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B6C54C0-BF58-42DC-8B99-ABAC1B992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467" y="1366897"/>
            <a:ext cx="6866525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  <a:t>@Test</a:t>
            </a:r>
            <a:b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void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ArithmeticExceptionIsThrownWithAssertJ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//when</a:t>
            </a:r>
            <a:b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Throwable thrown = </a:t>
            </a:r>
            <a:r>
              <a:rPr lang="en-US" altLang="en-US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catchThrowable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(() -&gt;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result 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5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/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});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//then</a:t>
            </a:r>
            <a:b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assertThat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(thrown)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.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isInstanceOf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ArithmeticException.</a:t>
            </a:r>
            <a:r>
              <a:rPr lang="en-US" altLang="en-US" sz="16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class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.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hasMessage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"/ by zero"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pic>
        <p:nvPicPr>
          <p:cNvPr id="8" name="Picture 7" descr="A drawing of a face&#10;&#10;Description automatically generated">
            <a:extLst>
              <a:ext uri="{FF2B5EF4-FFF2-40B4-BE49-F238E27FC236}">
                <a16:creationId xmlns:a16="http://schemas.microsoft.com/office/drawing/2014/main" id="{D962C459-3170-446E-A1A7-2BA749EB6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016" y="4652962"/>
            <a:ext cx="3781425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1287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conditions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9992" y="1366897"/>
            <a:ext cx="4601227" cy="20621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16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ArithmeticException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 is thrown"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when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result 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5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/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then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ArithmeticException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ex = thrown()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ex.getMessage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== 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"/ by zero"</a:t>
            </a:r>
            <a:b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B6C54C0-BF58-42DC-8B99-ABAC1B992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7" y="1366897"/>
            <a:ext cx="6145782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  <a:t>@Test</a:t>
            </a:r>
            <a:b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void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ArithmeticExceptionIsThrownWithJunit5()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//when</a:t>
            </a:r>
            <a:b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Exception ex = </a:t>
            </a:r>
            <a:r>
              <a:rPr lang="en-US" altLang="en-US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assertThrows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ArithmeticException.</a:t>
            </a:r>
            <a:r>
              <a:rPr lang="en-US" altLang="en-US" sz="16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class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() -&gt; { </a:t>
            </a:r>
            <a:r>
              <a:rPr lang="en-US" alt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result 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5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/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;});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//then</a:t>
            </a:r>
            <a:b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assertEquals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"/ by zero"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ex.getMessage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3A6B4B95-BED9-4A51-A87A-3F7857B39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648" y="4675792"/>
            <a:ext cx="3755460" cy="10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429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conditions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9992" y="1366897"/>
            <a:ext cx="4601227" cy="20621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16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ArithmeticException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 is thrown"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when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result 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5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/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then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ArithmeticException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ex = thrown()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ex.</a:t>
            </a:r>
            <a:r>
              <a:rPr lang="en-US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getMessage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"/ by zero"</a:t>
            </a:r>
            <a:b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B6C54C0-BF58-42DC-8B99-ABAC1B992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7" y="1366897"/>
            <a:ext cx="6145782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  <a:t>@Test</a:t>
            </a:r>
            <a:b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void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ArithmeticExceptionIsThrownWithJunit5()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//when</a:t>
            </a:r>
            <a:b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Exception ex = </a:t>
            </a:r>
            <a:r>
              <a:rPr lang="en-US" altLang="en-US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assertThrows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ArithmeticException.</a:t>
            </a:r>
            <a:r>
              <a:rPr lang="en-US" altLang="en-US" sz="16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class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() -&gt; { </a:t>
            </a:r>
            <a:r>
              <a:rPr lang="en-US" alt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result 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5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/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;});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//then</a:t>
            </a:r>
            <a:b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assertEquals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"/ by zero"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ex.getMessage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3A6B4B95-BED9-4A51-A87A-3F7857B39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648" y="4675792"/>
            <a:ext cx="3755460" cy="10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8427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conditions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9992" y="1366897"/>
            <a:ext cx="4601227" cy="20621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16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ArithmeticException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 is thrown"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when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result 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5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/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then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ArithmeticException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ex = thrown()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ex.</a:t>
            </a:r>
            <a:r>
              <a:rPr lang="en-US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message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"/ by zero"</a:t>
            </a:r>
            <a:b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B6C54C0-BF58-42DC-8B99-ABAC1B992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7" y="1366897"/>
            <a:ext cx="6145782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  <a:t>@Test</a:t>
            </a:r>
            <a:b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void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ArithmeticExceptionIsThrownWithJunit5()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//when</a:t>
            </a:r>
            <a:b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Exception ex = </a:t>
            </a:r>
            <a:r>
              <a:rPr lang="en-US" altLang="en-US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assertThrows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ArithmeticException.</a:t>
            </a:r>
            <a:r>
              <a:rPr lang="en-US" altLang="en-US" sz="16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class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() -&gt; { </a:t>
            </a:r>
            <a:r>
              <a:rPr lang="en-US" alt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result 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5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/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;});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//then</a:t>
            </a:r>
            <a:b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assertEquals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"/ by zero"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ex.getMessage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BC0F07-C08E-45D7-877B-0CC76E03A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648" y="4675792"/>
            <a:ext cx="3755460" cy="10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130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 conditions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9992" y="1366897"/>
            <a:ext cx="4601227" cy="20621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</a:t>
            </a:r>
            <a:r>
              <a:rPr lang="en-US" altLang="en-US" sz="16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ArithmeticException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 is thrown"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when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43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result 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5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/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b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then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ArithmeticException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ex = thrown()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ex.</a:t>
            </a:r>
            <a:r>
              <a:rPr lang="en-US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message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"/ by zero"</a:t>
            </a:r>
            <a:b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B6C54C0-BF58-42DC-8B99-ABAC1B992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7" y="1366897"/>
            <a:ext cx="6145782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  <a:t>@Test</a:t>
            </a:r>
            <a:br>
              <a:rPr lang="en-US" altLang="en-US" sz="1600" dirty="0">
                <a:solidFill>
                  <a:srgbClr val="808000"/>
                </a:solidFill>
                <a:latin typeface="Consolas" panose="020B06090202040302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public void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ArithmeticExceptionIsThrownWithJunit5() {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//when</a:t>
            </a:r>
            <a:b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Exception ex = </a:t>
            </a:r>
            <a:r>
              <a:rPr lang="en-US" altLang="en-US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assertThrows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ArithmeticException.</a:t>
            </a:r>
            <a:r>
              <a:rPr lang="en-US" altLang="en-US" sz="16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class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() -&gt; { </a:t>
            </a:r>
            <a:r>
              <a:rPr lang="en-US" alt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result =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5 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/ </a:t>
            </a:r>
            <a:r>
              <a:rPr lang="en-US" alt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;});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//then</a:t>
            </a:r>
            <a:b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6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assertEquals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"/ by zero"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ex.getMessage</a:t>
            </a: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b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BC0F07-C08E-45D7-877B-0CC76E03A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648" y="4675792"/>
            <a:ext cx="3755460" cy="1072989"/>
          </a:xfrm>
          <a:prstGeom prst="rect">
            <a:avLst/>
          </a:prstGeom>
        </p:spPr>
      </p:pic>
      <p:pic>
        <p:nvPicPr>
          <p:cNvPr id="5" name="Picture 4" descr="A picture containing person, indoor, young, boy&#10;&#10;Description automatically generated">
            <a:extLst>
              <a:ext uri="{FF2B5EF4-FFF2-40B4-BE49-F238E27FC236}">
                <a16:creationId xmlns:a16="http://schemas.microsoft.com/office/drawing/2014/main" id="{F55780B5-79B6-4900-B9C4-24C57B09D4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752" y="3429000"/>
            <a:ext cx="3101047" cy="275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9351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Driven 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69188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Spock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/>
              <a:t>Testing framework for Java and Groovy applications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Tests are written in Groovy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Based on </a:t>
            </a:r>
            <a:r>
              <a:rPr lang="en-US" sz="2400" dirty="0" err="1"/>
              <a:t>junit</a:t>
            </a:r>
            <a:r>
              <a:rPr lang="en-US" sz="2400" dirty="0"/>
              <a:t> </a:t>
            </a:r>
            <a:r>
              <a:rPr lang="en-US" sz="2400"/>
              <a:t>runner Sputnik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6" name="Picture 5" descr="A picture containing bird&#10;&#10;Description automatically generated">
            <a:extLst>
              <a:ext uri="{FF2B5EF4-FFF2-40B4-BE49-F238E27FC236}">
                <a16:creationId xmlns:a16="http://schemas.microsoft.com/office/drawing/2014/main" id="{6CB8E561-1BBD-42DD-A27A-79EF0A4369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6" t="34445" r="17249" b="11071"/>
          <a:stretch/>
        </p:blipFill>
        <p:spPr>
          <a:xfrm>
            <a:off x="5710275" y="3213275"/>
            <a:ext cx="5725989" cy="275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8407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Driven 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8" name="Picture 7" descr="A group of people riding on the back of a truck&#10;&#10;Description automatically generated">
            <a:extLst>
              <a:ext uri="{FF2B5EF4-FFF2-40B4-BE49-F238E27FC236}">
                <a16:creationId xmlns:a16="http://schemas.microsoft.com/office/drawing/2014/main" id="{C41C34A7-5526-473B-89A0-12A0ED8FC2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33" y="1287045"/>
            <a:ext cx="7656534" cy="486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874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Driven 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94" y="1380165"/>
            <a:ext cx="4141610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"maximum of two numbers"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1102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Driven 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94" y="1380165"/>
            <a:ext cx="4141610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"maximum of two numbers"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2669FFE-9BE7-425B-A472-3F9B869518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3622854"/>
            <a:ext cx="6458925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"maximum of two numbers"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a,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b,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b) == c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 | b | c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7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0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7132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Driven 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94" y="1380165"/>
            <a:ext cx="4141610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"maximum of two numbers"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==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2669FFE-9BE7-425B-A472-3F9B869518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3622854"/>
            <a:ext cx="6458925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"maximum of two numbers"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a,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b,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b) == c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 | b | c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7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0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0339" y="3622854"/>
            <a:ext cx="4171175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"maximum of two numbers"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b) == c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 | b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7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0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8388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Driven Testing Failure report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230382"/>
            <a:ext cx="4171175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"maximum of two numbers"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b) == c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 | b || c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7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0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9350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Driven Testing Failure report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230382"/>
            <a:ext cx="4171175" cy="255454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"maximum of two numbers"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b) == c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 | b || c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7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0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180089-7529-447B-AB05-88C45ED2F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857" y="2757351"/>
            <a:ext cx="8274368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5127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Driven Testing @Unroll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107271"/>
            <a:ext cx="4171175" cy="280076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@Unroll</a:t>
            </a:r>
            <a:endParaRPr lang="en-US" altLang="en-US" sz="1600" b="1" dirty="0">
              <a:solidFill>
                <a:srgbClr val="00004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"maximum of two numbers"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b) == c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 | b || c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7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0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16A14F-C8BD-4892-8029-7CA83A8C5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856" y="2757350"/>
            <a:ext cx="8431117" cy="269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388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Driven Testing variables values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107271"/>
            <a:ext cx="4680237" cy="280076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@Unroll</a:t>
            </a:r>
            <a:endParaRPr lang="en-US" altLang="en-US" sz="1600" b="1" dirty="0">
              <a:solidFill>
                <a:srgbClr val="00004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"maximum of #a and #b is #c"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b) == c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 | b || c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7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b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0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4729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Driven Testing variables values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107271"/>
            <a:ext cx="4680237" cy="280076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@Unroll</a:t>
            </a:r>
            <a:endParaRPr lang="en-US" altLang="en-US" sz="1600" b="1" dirty="0">
              <a:solidFill>
                <a:srgbClr val="00004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"maximum of #a and #b is #c"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Math.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(a, b) == c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a | b || c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7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0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168F7C-5DC2-4974-B648-6461F1C21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856" y="2774648"/>
            <a:ext cx="8426630" cy="259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3520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5" name="Picture 4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31283CE2-9D41-4E91-9719-05EF69357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1924050"/>
            <a:ext cx="51435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78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framework?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8" name="Content Placeholder 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8757CFB4-14AC-4065-BD19-EC2DDE71379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714500"/>
            <a:ext cx="6096000" cy="3429000"/>
          </a:xfrm>
        </p:spPr>
      </p:pic>
    </p:spTree>
    <p:extLst>
      <p:ext uri="{BB962C8B-B14F-4D97-AF65-F5344CB8AC3E}">
        <p14:creationId xmlns:p14="http://schemas.microsoft.com/office/powerpoint/2010/main" val="36434014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Junit4 System Under Test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250643"/>
            <a:ext cx="5331378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sum(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first,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 + second;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7972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Junit4 add Parameterized runner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127534"/>
            <a:ext cx="5331378" cy="181588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org.junit.runner.</a:t>
            </a:r>
            <a:r>
              <a:rPr lang="en-US" altLang="en-US" sz="1600" dirty="0" err="1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RunWith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org.junit.runners.Parameterized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1600" dirty="0">
              <a:solidFill>
                <a:srgbClr val="808000"/>
              </a:solidFill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8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600" dirty="0" err="1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RunWith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Parameterized.</a:t>
            </a:r>
            <a:r>
              <a:rPr lang="en-US" altLang="en-US" sz="1600" b="1" dirty="0" err="1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Junit4CalculatorTest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000000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418511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Junit4 add @Parameters method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5" y="876061"/>
            <a:ext cx="6640986" cy="403187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java.util.Arrays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java.util.Collection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1600" b="1" dirty="0">
              <a:solidFill>
                <a:srgbClr val="000080"/>
              </a:solidFill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org.junit.runner.</a:t>
            </a:r>
            <a:r>
              <a:rPr lang="en-US" altLang="en-US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RunWith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org.junit.runners.Parameterized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org.junit.runners.Parameterized.</a:t>
            </a:r>
            <a:r>
              <a:rPr lang="en-US" altLang="en-US" sz="1600" dirty="0" err="1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1600" dirty="0">
              <a:solidFill>
                <a:srgbClr val="808000"/>
              </a:solidFill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8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RunWith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Parameterized.</a:t>
            </a:r>
            <a:r>
              <a:rPr lang="en-US" altLang="en-US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Junit4CalculatorTest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000000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@Parameters</a:t>
            </a:r>
            <a:br>
              <a:rPr lang="en-US" altLang="en-US" sz="1600" dirty="0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public static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Collection&lt;Object[]&gt; data() {</a:t>
            </a:r>
            <a:b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6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Arrays.</a:t>
            </a:r>
            <a:r>
              <a:rPr lang="en-US" altLang="en-US" sz="1600" i="1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asList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Object[][] {</a:t>
            </a:r>
            <a:b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{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}, {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});</a:t>
            </a:r>
            <a:b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r>
              <a:rPr lang="en-US" altLang="en-US" sz="1600" dirty="0">
                <a:solidFill>
                  <a:srgbClr val="000000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	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243300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Junit4 add fields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96754"/>
            <a:ext cx="6640986" cy="501675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java.util.Arrays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java.util.Collection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16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org.junit.runner.</a:t>
            </a:r>
            <a:r>
              <a:rPr lang="en-US" altLang="en-US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RunWith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org.junit.runners.Parameterized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org.junit.runners.Parameterized.</a:t>
            </a:r>
            <a:r>
              <a:rPr lang="en-US" altLang="en-US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1600" dirty="0">
              <a:solidFill>
                <a:srgbClr val="8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8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RunWith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Parameterized.</a:t>
            </a:r>
            <a:r>
              <a:rPr lang="en-US" altLang="en-US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Junit4CalculatorTest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000000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20204" pitchFamily="34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private final int </a:t>
            </a:r>
            <a:r>
              <a:rPr lang="en-US" altLang="en-US" sz="1600" b="1" dirty="0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first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private final int </a:t>
            </a:r>
            <a:r>
              <a:rPr lang="en-US" altLang="en-US" sz="1600" b="1" dirty="0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private final int </a:t>
            </a:r>
            <a:r>
              <a:rPr lang="en-US" altLang="en-US" sz="16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4000" dirty="0">
              <a:highlight>
                <a:srgbClr val="FFFF00"/>
              </a:highlight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dirty="0">
              <a:solidFill>
                <a:srgbClr val="000000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@Parameters</a:t>
            </a:r>
            <a:b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static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Collection&lt;Object[]&gt; data()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Arrays.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asList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Object[][]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{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}, {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r>
              <a:rPr lang="en-US" altLang="en-US" sz="1600" dirty="0">
                <a:solidFill>
                  <a:srgbClr val="000000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	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084924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Junit4 add constructor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5" y="1065977"/>
            <a:ext cx="9035473" cy="50783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java.util.Arrays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java.util.Collection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12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org.junit.runner.</a:t>
            </a:r>
            <a:r>
              <a:rPr lang="en-US" altLang="en-US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RunWith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org.junit.runners.Parameterized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org.junit.runners.Parameterized.</a:t>
            </a:r>
            <a:r>
              <a:rPr lang="en-US" altLang="en-US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1200" dirty="0">
              <a:solidFill>
                <a:srgbClr val="8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rgbClr val="8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RunWith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Parameterized.</a:t>
            </a:r>
            <a:r>
              <a:rPr lang="en-US" altLang="en-US" sz="12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Junit4CalculatorTest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rgbClr val="000000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000000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  </a:t>
            </a:r>
            <a:r>
              <a:rPr lang="en-US" alt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final int </a:t>
            </a:r>
            <a:r>
              <a:rPr lang="en-US" altLang="en-US" sz="12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final int </a:t>
            </a:r>
            <a:r>
              <a:rPr lang="en-US" altLang="en-US" sz="12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final int </a:t>
            </a:r>
            <a:r>
              <a:rPr lang="en-US" altLang="en-US" sz="12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12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rgbClr val="000000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000000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  </a:t>
            </a:r>
            <a:r>
              <a:rPr lang="en-US" altLang="en-US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@Parameters</a:t>
            </a:r>
            <a:br>
              <a:rPr lang="en-US" altLang="en-US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static 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Collection&lt;Object[]&gt; data() {</a:t>
            </a: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Arrays.</a:t>
            </a:r>
            <a:r>
              <a:rPr lang="en-US" altLang="en-US" sz="12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asList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Object[][] {</a:t>
            </a: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{ </a:t>
            </a:r>
            <a:r>
              <a:rPr lang="en-US" alt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}, { </a:t>
            </a:r>
            <a:r>
              <a:rPr lang="en-US" alt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});</a:t>
            </a: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Junit4CalculatorTest(</a:t>
            </a:r>
            <a:r>
              <a:rPr lang="en-US" altLang="en-US" sz="12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first, </a:t>
            </a:r>
            <a:r>
              <a:rPr lang="en-US" altLang="en-US" sz="12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second, </a:t>
            </a:r>
            <a:r>
              <a:rPr lang="en-US" altLang="en-US" sz="12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200" b="1" dirty="0" err="1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2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first</a:t>
            </a:r>
            <a:r>
              <a:rPr lang="en-US" altLang="en-US" sz="1200" b="1" dirty="0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 first;</a:t>
            </a:r>
            <a:b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200" b="1" dirty="0" err="1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2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n-US" altLang="en-US" sz="1200" b="1" dirty="0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 second;</a:t>
            </a:r>
            <a:b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200" b="1" dirty="0" err="1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2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200" b="1" dirty="0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200" dirty="0">
                <a:solidFill>
                  <a:srgbClr val="000000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	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208856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Junit4 add test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5" y="1035200"/>
            <a:ext cx="9035473" cy="51398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 static </a:t>
            </a:r>
            <a:r>
              <a:rPr lang="en-US" altLang="en-US" sz="8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org.junit.Assert.</a:t>
            </a:r>
            <a:r>
              <a:rPr lang="en-US" altLang="en-US" sz="800" i="1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800" b="1" dirty="0">
              <a:solidFill>
                <a:srgbClr val="000080"/>
              </a:solidFill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8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java.util.Arrays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java.util.Collection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8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org.junit.</a:t>
            </a:r>
            <a:r>
              <a:rPr lang="en-US" altLang="en-US" sz="800" dirty="0" err="1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800" b="1" dirty="0">
              <a:solidFill>
                <a:srgbClr val="000080"/>
              </a:solidFill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org.junit.runner.</a:t>
            </a:r>
            <a:r>
              <a:rPr lang="en-US" altLang="en-US" sz="8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RunWith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org.junit.runners.Parameterized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org.junit.runners.Parameterized.</a:t>
            </a:r>
            <a:r>
              <a:rPr lang="en-US" altLang="en-US" sz="8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800" dirty="0">
              <a:solidFill>
                <a:srgbClr val="8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800" dirty="0">
              <a:solidFill>
                <a:srgbClr val="8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8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RunWith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Parameterized.</a:t>
            </a:r>
            <a:r>
              <a:rPr lang="en-US" alt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Junit4CalculatorTest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800" dirty="0">
              <a:solidFill>
                <a:srgbClr val="000000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  </a:t>
            </a: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final int </a:t>
            </a:r>
            <a:r>
              <a:rPr lang="en-US" altLang="en-US" sz="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final int </a:t>
            </a:r>
            <a:r>
              <a:rPr lang="en-US" altLang="en-US" sz="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final int </a:t>
            </a:r>
            <a:r>
              <a:rPr lang="en-US" altLang="en-US" sz="8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8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800" dirty="0">
              <a:solidFill>
                <a:srgbClr val="000000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  </a:t>
            </a:r>
            <a:r>
              <a:rPr lang="en-US" altLang="en-US" sz="8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@Parameters</a:t>
            </a:r>
            <a:br>
              <a:rPr lang="en-US" altLang="en-US" sz="8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static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Collection&lt;Object[]&gt; data() {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Arrays.</a:t>
            </a:r>
            <a:r>
              <a:rPr lang="en-US" altLang="en-US" sz="8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asList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Object[][] {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{ </a:t>
            </a:r>
            <a:r>
              <a:rPr lang="en-US" altLang="en-US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}, { </a:t>
            </a:r>
            <a:r>
              <a:rPr lang="en-US" altLang="en-US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});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Junit4CalculatorTest(</a:t>
            </a: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first, </a:t>
            </a: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second, </a:t>
            </a: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8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</a:t>
            </a:r>
            <a:r>
              <a:rPr lang="en-US" altLang="en-US" sz="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first;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8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n-US" altLang="en-US" sz="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second;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8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800" dirty="0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lang="en-US" altLang="en-US" sz="800" dirty="0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8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8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shouldReturnCorrectSum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800" i="1" dirty="0">
                <a:solidFill>
                  <a:srgbClr val="808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 given</a:t>
            </a:r>
            <a:br>
              <a:rPr lang="en-US" altLang="en-US" sz="800" i="1" dirty="0">
                <a:solidFill>
                  <a:srgbClr val="808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i="1" dirty="0">
                <a:solidFill>
                  <a:srgbClr val="808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Calculator </a:t>
            </a:r>
            <a:r>
              <a:rPr lang="en-US" altLang="en-US" sz="8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calculator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8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Calculator();</a:t>
            </a:r>
            <a:b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800" i="1" dirty="0">
                <a:solidFill>
                  <a:srgbClr val="808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800" i="1" dirty="0">
                <a:solidFill>
                  <a:srgbClr val="808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i="1" dirty="0">
                <a:solidFill>
                  <a:srgbClr val="808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8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8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8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800" b="1" dirty="0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first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800" b="1" dirty="0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800" i="1" dirty="0">
                <a:solidFill>
                  <a:srgbClr val="808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800" i="1" dirty="0">
                <a:solidFill>
                  <a:srgbClr val="808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i="1" dirty="0">
                <a:solidFill>
                  <a:srgbClr val="808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800" i="1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8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8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r>
              <a:rPr lang="en-US" altLang="en-US" sz="800" dirty="0">
                <a:solidFill>
                  <a:srgbClr val="000000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	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407431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Junit4 add test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5" y="1035200"/>
            <a:ext cx="9035473" cy="51398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 static </a:t>
            </a:r>
            <a:r>
              <a:rPr lang="en-US" altLang="en-US" sz="8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org.junit.Assert.</a:t>
            </a:r>
            <a:r>
              <a:rPr lang="en-US" altLang="en-US" sz="800" i="1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800" b="1" dirty="0">
              <a:solidFill>
                <a:srgbClr val="000080"/>
              </a:solidFill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8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java.util.Arrays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java.util.Collection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8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org.junit.</a:t>
            </a:r>
            <a:r>
              <a:rPr lang="en-US" altLang="en-US" sz="800" dirty="0" err="1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800" b="1" dirty="0">
              <a:solidFill>
                <a:srgbClr val="000080"/>
              </a:solidFill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org.junit.runner.</a:t>
            </a:r>
            <a:r>
              <a:rPr lang="en-US" altLang="en-US" sz="8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RunWith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org.junit.runners.Parameterized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org.junit.runners.Parameterized.</a:t>
            </a:r>
            <a:r>
              <a:rPr lang="en-US" altLang="en-US" sz="8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800" dirty="0">
              <a:solidFill>
                <a:srgbClr val="8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800" dirty="0">
              <a:solidFill>
                <a:srgbClr val="808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8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RunWith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Parameterized.</a:t>
            </a:r>
            <a:r>
              <a:rPr lang="en-US" alt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Junit4CalculatorTest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800" dirty="0">
              <a:solidFill>
                <a:srgbClr val="000000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  </a:t>
            </a: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final int </a:t>
            </a:r>
            <a:r>
              <a:rPr lang="en-US" altLang="en-US" sz="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final int </a:t>
            </a:r>
            <a:r>
              <a:rPr lang="en-US" altLang="en-US" sz="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final int </a:t>
            </a:r>
            <a:r>
              <a:rPr lang="en-US" altLang="en-US" sz="8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8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800" dirty="0">
              <a:solidFill>
                <a:srgbClr val="000000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  </a:t>
            </a:r>
            <a:r>
              <a:rPr lang="en-US" altLang="en-US" sz="8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@Parameters</a:t>
            </a:r>
            <a:br>
              <a:rPr lang="en-US" altLang="en-US" sz="8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static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Collection&lt;Object[]&gt; data() {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Arrays.</a:t>
            </a:r>
            <a:r>
              <a:rPr lang="en-US" altLang="en-US" sz="8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asList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Object[][] {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{ </a:t>
            </a:r>
            <a:r>
              <a:rPr lang="en-US" altLang="en-US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}, { </a:t>
            </a:r>
            <a:r>
              <a:rPr lang="en-US" altLang="en-US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8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});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Junit4CalculatorTest(</a:t>
            </a: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first, </a:t>
            </a: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second, </a:t>
            </a:r>
            <a:r>
              <a:rPr lang="en-US" altLang="en-US" sz="8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8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</a:t>
            </a:r>
            <a:r>
              <a:rPr lang="en-US" altLang="en-US" sz="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first;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8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n-US" altLang="en-US" sz="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second;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8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8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8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800" dirty="0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lang="en-US" altLang="en-US" sz="800" dirty="0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8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8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shouldReturnCorrectSum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800" i="1" dirty="0">
                <a:solidFill>
                  <a:srgbClr val="808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 given</a:t>
            </a:r>
            <a:br>
              <a:rPr lang="en-US" altLang="en-US" sz="800" i="1" dirty="0">
                <a:solidFill>
                  <a:srgbClr val="808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i="1" dirty="0">
                <a:solidFill>
                  <a:srgbClr val="808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Calculator </a:t>
            </a:r>
            <a:r>
              <a:rPr lang="en-US" altLang="en-US" sz="8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calculator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8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Calculator();</a:t>
            </a:r>
            <a:b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800" i="1" dirty="0">
                <a:solidFill>
                  <a:srgbClr val="808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800" i="1" dirty="0">
                <a:solidFill>
                  <a:srgbClr val="808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i="1" dirty="0">
                <a:solidFill>
                  <a:srgbClr val="808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8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8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8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800" b="1" dirty="0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first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800" b="1" dirty="0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800" i="1" dirty="0">
                <a:solidFill>
                  <a:srgbClr val="808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800" i="1" dirty="0">
                <a:solidFill>
                  <a:srgbClr val="808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i="1" dirty="0">
                <a:solidFill>
                  <a:srgbClr val="808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800" i="1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800" b="1" dirty="0" err="1">
                <a:solidFill>
                  <a:srgbClr val="660E7A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8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r>
              <a:rPr lang="en-US" altLang="en-US" sz="800" dirty="0">
                <a:solidFill>
                  <a:srgbClr val="000000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	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1BB34-7E49-4256-9449-978CFB6F6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890" y="2384119"/>
            <a:ext cx="690562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0943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Junit4 and </a:t>
            </a:r>
            <a:r>
              <a:rPr lang="en-US" dirty="0" err="1"/>
              <a:t>JUnitParams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9024ED-9C27-45D5-8DEB-7A0BAD4429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0" t="68859" r="13596"/>
          <a:stretch/>
        </p:blipFill>
        <p:spPr>
          <a:xfrm>
            <a:off x="1630471" y="1080370"/>
            <a:ext cx="8931057" cy="213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2828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Junit4 and </a:t>
            </a:r>
            <a:r>
              <a:rPr lang="en-US" dirty="0" err="1"/>
              <a:t>JUnitParams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49024ED-9C27-45D5-8DEB-7A0BAD4429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0" t="68859" r="13596"/>
          <a:stretch/>
        </p:blipFill>
        <p:spPr>
          <a:xfrm>
            <a:off x="1630471" y="1080370"/>
            <a:ext cx="8931057" cy="213568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70C56E-4443-40DD-A3C6-2B7EF95CF97B}"/>
              </a:ext>
            </a:extLst>
          </p:cNvPr>
          <p:cNvSpPr/>
          <p:nvPr/>
        </p:nvSpPr>
        <p:spPr>
          <a:xfrm>
            <a:off x="2934172" y="4003604"/>
            <a:ext cx="63236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 err="1">
                <a:solidFill>
                  <a:srgbClr val="373737"/>
                </a:solidFill>
                <a:latin typeface="Myriad Pro"/>
              </a:rPr>
              <a:t>Parameterised</a:t>
            </a:r>
            <a:r>
              <a:rPr lang="en-US" sz="3200" i="1" dirty="0">
                <a:solidFill>
                  <a:srgbClr val="373737"/>
                </a:solidFill>
                <a:latin typeface="Myriad Pro"/>
              </a:rPr>
              <a:t> tests that don't suck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007209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Junit4 and </a:t>
            </a:r>
            <a:r>
              <a:rPr lang="en-US" dirty="0" err="1"/>
              <a:t>JUnitParams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250645"/>
            <a:ext cx="5331378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dependency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altLang="en-US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pl.pragmatists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altLang="en-US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altLang="en-US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JUnitParams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altLang="en-US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&gt;${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junitparams.version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}&lt;/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scope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&gt;test&lt;/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scope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dependency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879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framework?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5" name="Content Placeholder 4" descr="A picture containing indoor, cup, food, sitting&#10;&#10;Description automatically generated">
            <a:extLst>
              <a:ext uri="{FF2B5EF4-FFF2-40B4-BE49-F238E27FC236}">
                <a16:creationId xmlns:a16="http://schemas.microsoft.com/office/drawing/2014/main" id="{68067AA8-F0EA-4F58-8309-7AC875B647C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007" y="2068830"/>
            <a:ext cx="5213985" cy="2720340"/>
          </a:xfrm>
        </p:spPr>
      </p:pic>
    </p:spTree>
    <p:extLst>
      <p:ext uri="{BB962C8B-B14F-4D97-AF65-F5344CB8AC3E}">
        <p14:creationId xmlns:p14="http://schemas.microsoft.com/office/powerpoint/2010/main" val="20187550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Junit4 and </a:t>
            </a:r>
            <a:r>
              <a:rPr lang="en-US" dirty="0" err="1"/>
              <a:t>JUnitParams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336" y="1219865"/>
            <a:ext cx="10154111" cy="47705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RunWith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JUnitParamsRunner.</a:t>
            </a:r>
            <a:r>
              <a:rPr lang="en-US" altLang="en-US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JunitParamsCalculatorTest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@Parameters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"0, 0, 0"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"1, 1, 2"</a:t>
            </a:r>
            <a:b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shouldReturnCorrectSum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first,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second,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given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87444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Junit4 and </a:t>
            </a:r>
            <a:r>
              <a:rPr lang="en-US" dirty="0" err="1"/>
              <a:t>JUnitParams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336" y="1219865"/>
            <a:ext cx="10154111" cy="47705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600" dirty="0" err="1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RunWith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JUnitParamsRunner.</a:t>
            </a:r>
            <a:r>
              <a:rPr lang="en-US" altLang="en-US" sz="1600" b="1" dirty="0" err="1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JunitParamsCalculatorTest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@Parameters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"0, 0, 0"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"1, 1, 2"</a:t>
            </a:r>
            <a:b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shouldReturnCorrectSum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first,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second,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given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920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Junit4 and </a:t>
            </a:r>
            <a:r>
              <a:rPr lang="en-US" dirty="0" err="1"/>
              <a:t>JUnitParams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336" y="1219865"/>
            <a:ext cx="10154111" cy="47705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600" dirty="0" err="1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RunWith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JUnitParamsRunner.</a:t>
            </a:r>
            <a:r>
              <a:rPr lang="en-US" altLang="en-US" sz="1600" b="1" dirty="0" err="1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JunitParamsCalculatorTest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@Parameters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b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6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"0, 0, 0"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6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"1, 1, 2"</a:t>
            </a:r>
            <a:br>
              <a:rPr lang="en-US" altLang="en-US" sz="16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shouldReturnCorrectSum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first,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second,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given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0431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Junit4 and </a:t>
            </a:r>
            <a:r>
              <a:rPr lang="en-US" dirty="0" err="1"/>
              <a:t>JUnitParams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336" y="1219865"/>
            <a:ext cx="10154111" cy="477053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600" dirty="0" err="1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RunWith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JUnitParamsRunner.</a:t>
            </a:r>
            <a:r>
              <a:rPr lang="en-US" altLang="en-US" sz="1600" b="1" dirty="0" err="1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JunitParamsCalculatorTest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@Parameters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b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6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"0, 0, 0"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6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"1, 1, 2"</a:t>
            </a:r>
            <a:br>
              <a:rPr lang="en-US" altLang="en-US" sz="16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shouldReturnCorrectSum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first, </a:t>
            </a:r>
            <a:r>
              <a:rPr lang="en-US" altLang="en-US" sz="16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second, </a:t>
            </a:r>
            <a:r>
              <a:rPr lang="en-US" altLang="en-US" sz="16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given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6742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9D4EA5A-CC33-4124-B19C-AE3B2A901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2476500"/>
            <a:ext cx="6667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0982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250645"/>
            <a:ext cx="6083152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dependency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altLang="en-US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org.junit.jupiter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altLang="en-US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altLang="en-US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junit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jupiter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-params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altLang="en-US" sz="16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artifactId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&gt;${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junit-jupiter.version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}&lt;/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version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scope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&gt;test&lt;/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scope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dependency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6804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13394"/>
            <a:ext cx="10091482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Junit5CalculatorTest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ParameterizedTest</a:t>
            </a:r>
            <a:b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altLang="en-US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CsvSource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"0, 0, 0"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"1, 1, 2"</a:t>
            </a:r>
            <a:b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shouldReturnCorrectSum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first,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second,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given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0115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13394"/>
            <a:ext cx="10091482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Junit5CalculatorTest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600" dirty="0" err="1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ParameterizedTest</a:t>
            </a:r>
            <a:b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altLang="en-US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CsvSource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"0, 0, 0"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"1, 1, 2"</a:t>
            </a:r>
            <a:b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shouldReturnCorrectSum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first,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second,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given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0599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13394"/>
            <a:ext cx="10091482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Junit5CalculatorTest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ParameterizedTest</a:t>
            </a:r>
            <a:b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altLang="en-US" sz="1600" dirty="0" err="1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CsvSource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b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6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"0, 0, 0"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6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"1, 1, 2"</a:t>
            </a:r>
            <a:br>
              <a:rPr lang="en-US" altLang="en-US" sz="16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shouldReturnCorrectSum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first,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second,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given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88285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04003"/>
            <a:ext cx="10091482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Junit5CalculatorTest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6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ParameterizedTest</a:t>
            </a:r>
            <a:br>
              <a:rPr lang="en-US" altLang="en-US" sz="16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altLang="en-US" sz="1600" dirty="0" err="1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CsvSource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b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6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"0, 0, 0"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6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"1, 1, 2"</a:t>
            </a:r>
            <a:br>
              <a:rPr lang="en-US" altLang="en-US" sz="16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shouldReturnCorrectSum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first, </a:t>
            </a:r>
            <a:r>
              <a:rPr lang="en-US" altLang="en-US" sz="16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second, </a:t>
            </a:r>
            <a:r>
              <a:rPr lang="en-US" altLang="en-US" sz="16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given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08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 – watch your testing pyramid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45B92748-18E0-4650-BF71-6178751937D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444" y="1524238"/>
            <a:ext cx="7111111" cy="3809524"/>
          </a:xfrm>
        </p:spPr>
      </p:pic>
    </p:spTree>
    <p:extLst>
      <p:ext uri="{BB962C8B-B14F-4D97-AF65-F5344CB8AC3E}">
        <p14:creationId xmlns:p14="http://schemas.microsoft.com/office/powerpoint/2010/main" val="9184739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Spock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6" name="Picture 5" descr="A picture containing appliance&#10;&#10;Description automatically generated">
            <a:extLst>
              <a:ext uri="{FF2B5EF4-FFF2-40B4-BE49-F238E27FC236}">
                <a16:creationId xmlns:a16="http://schemas.microsoft.com/office/drawing/2014/main" id="{0E3546A1-852A-4C89-B753-2A2B87514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208" y="1814208"/>
            <a:ext cx="3229583" cy="322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53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Spock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13393"/>
            <a:ext cx="10091482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CalculatorSpec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Specification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"Should return correct sum"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given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=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first | second ||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 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  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1   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 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9071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Spock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13393"/>
            <a:ext cx="6496511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CalculatorSpec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Specification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"Should return correct sum"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given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=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first | second || </a:t>
            </a:r>
            <a:r>
              <a:rPr lang="en-US" alt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    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     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          </a:t>
            </a:r>
            <a:b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1    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      </a:t>
            </a:r>
            <a:r>
              <a:rPr lang="en-US" alt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          </a:t>
            </a:r>
            <a:b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3872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Junit4 and Spock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993931"/>
            <a:ext cx="6145784" cy="52629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05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RunWith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Parameterized.</a:t>
            </a:r>
            <a:r>
              <a:rPr lang="en-US" alt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Junit4CalculatorTest {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050" dirty="0">
              <a:solidFill>
                <a:srgbClr val="000000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dirty="0">
                <a:solidFill>
                  <a:srgbClr val="000000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  </a:t>
            </a:r>
            <a:r>
              <a:rPr lang="en-US" altLang="en-US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final int </a:t>
            </a:r>
            <a:r>
              <a:rPr lang="en-US" altLang="en-US" sz="105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final int </a:t>
            </a:r>
            <a:r>
              <a:rPr lang="en-US" altLang="en-US" sz="105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final int </a:t>
            </a:r>
            <a:r>
              <a:rPr lang="en-US" altLang="en-US" sz="105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105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050" dirty="0">
              <a:solidFill>
                <a:srgbClr val="000000"/>
              </a:solidFill>
              <a:latin typeface="Arial" panose="020B0604020202020204" pitchFamily="34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dirty="0">
                <a:solidFill>
                  <a:srgbClr val="000000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  </a:t>
            </a:r>
            <a:r>
              <a:rPr lang="en-US" altLang="en-US" sz="105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@Parameters</a:t>
            </a:r>
            <a:br>
              <a:rPr lang="en-US" altLang="en-US" sz="105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static 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Collection&lt;Object[]&gt; data() {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Arrays.</a:t>
            </a:r>
            <a:r>
              <a:rPr lang="en-US" altLang="en-US" sz="105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asList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Object[][] {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{ </a:t>
            </a:r>
            <a:r>
              <a:rPr lang="en-US" altLang="en-US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}, { </a:t>
            </a:r>
            <a:r>
              <a:rPr lang="en-US" altLang="en-US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});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Junit4CalculatorTest(</a:t>
            </a:r>
            <a:r>
              <a:rPr lang="en-US" altLang="en-US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first, </a:t>
            </a:r>
            <a:r>
              <a:rPr lang="en-US" altLang="en-US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second, </a:t>
            </a:r>
            <a:r>
              <a:rPr lang="en-US" altLang="en-US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05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</a:t>
            </a:r>
            <a:r>
              <a:rPr lang="en-US" altLang="en-US" sz="105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first;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05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n-US" altLang="en-US" sz="105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second;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05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05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05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05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lang="en-US" altLang="en-US" sz="105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shouldReturnCorrectSum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05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given</a:t>
            </a:r>
            <a:br>
              <a:rPr lang="en-US" altLang="en-US" sz="105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Calculator();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05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105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05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05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05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05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105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105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05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  <a:r>
              <a:rPr lang="en-US" altLang="en-US" sz="1050" dirty="0">
                <a:solidFill>
                  <a:srgbClr val="000000"/>
                </a:solidFill>
                <a:latin typeface="Arial" panose="020B0604020202020204" pitchFamily="34" charset="0"/>
                <a:cs typeface="Courier New" panose="02070309020205020404" pitchFamily="49" charset="0"/>
              </a:rPr>
              <a:t>	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CBF8855-AB78-4C68-9265-35F5D649B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1772" y="993931"/>
            <a:ext cx="5089742" cy="31393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1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CalculatorSpec</a:t>
            </a: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1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Specification {</a:t>
            </a:r>
            <a:b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1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1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"Should return correct sum"</a:t>
            </a: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given</a:t>
            </a: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1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= </a:t>
            </a:r>
            <a:r>
              <a:rPr lang="en-US" altLang="en-US" sz="11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</a:t>
            </a:r>
            <a:b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1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</a:t>
            </a:r>
            <a:b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altLang="en-US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first | second || </a:t>
            </a:r>
            <a:r>
              <a:rPr lang="en-US" altLang="en-US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   </a:t>
            </a: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    </a:t>
            </a: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        </a:t>
            </a:r>
            <a:br>
              <a:rPr lang="en-US" alt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1     </a:t>
            </a: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   </a:t>
            </a: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</a:t>
            </a:r>
            <a:r>
              <a:rPr lang="en-US" altLang="en-US" sz="11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br>
              <a:rPr lang="en-US" alt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1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2012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Junit5 and Spock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27345"/>
            <a:ext cx="5519134" cy="41857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Junit5CalculatorTest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4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ParameterizedTest</a:t>
            </a:r>
            <a:b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altLang="en-US" sz="14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CsvSource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"0, 0, 0"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"1, 1, 2"</a:t>
            </a:r>
            <a:b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shouldReturnCorrectSum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first,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second,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given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90D3406-8F90-495C-8982-74CA31E17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027345"/>
            <a:ext cx="5519135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CalculatorSpec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Specification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"Should return correct sum"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given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=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first | second ||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1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b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3718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Junit5 and Spock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27345"/>
            <a:ext cx="5519134" cy="41857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Junit5CalculatorTest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4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ParameterizedTest</a:t>
            </a:r>
            <a:b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altLang="en-US" sz="14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CsvSource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0, 0"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1, 2"</a:t>
            </a:r>
            <a:b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shouldReturnCorrectSum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first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second,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given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90D3406-8F90-495C-8982-74CA31E17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027345"/>
            <a:ext cx="5519135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CalculatorSpec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Specification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"Should return correct sum"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given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=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first | second ||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1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b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3150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Junit5 and Spock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27345"/>
            <a:ext cx="5519134" cy="41857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Junit5CalculatorTest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4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ParameterizedTest</a:t>
            </a:r>
            <a:b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altLang="en-US" sz="14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CsvSource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0"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2"</a:t>
            </a:r>
            <a:b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shouldReturnCorrectSum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first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b="1" dirty="0">
                <a:solidFill>
                  <a:srgbClr val="00008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given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90D3406-8F90-495C-8982-74CA31E17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027345"/>
            <a:ext cx="5519135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CalculatorSpec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Specification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"Should return correct sum"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given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=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first | second ||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1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b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0006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Junit5 and Spock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27345"/>
            <a:ext cx="5519134" cy="41857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Junit5CalculatorTest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4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ParameterizedTest</a:t>
            </a:r>
            <a:b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altLang="en-US" sz="14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CsvSource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shouldReturnCorrectSum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first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b="1" dirty="0">
                <a:solidFill>
                  <a:srgbClr val="00008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b="1" dirty="0">
                <a:solidFill>
                  <a:srgbClr val="00008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given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90D3406-8F90-495C-8982-74CA31E17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027345"/>
            <a:ext cx="5519135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CalculatorSpec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Specification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"Should return correct sum"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given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=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first | second ||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1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b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86552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Junit5 and Spock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27345"/>
            <a:ext cx="5519134" cy="41857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Junit5CalculatorTest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4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ParameterizedTest</a:t>
            </a:r>
            <a:b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altLang="en-US" sz="14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CsvSource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b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shouldReturnCorrectSum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first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b="1" dirty="0">
                <a:solidFill>
                  <a:srgbClr val="00008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b="1" dirty="0">
                <a:solidFill>
                  <a:srgbClr val="00008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given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90D3406-8F90-495C-8982-74CA31E17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027345"/>
            <a:ext cx="5519135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CalculatorSpec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Specification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"Should return correct sum"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given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=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first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 </a:t>
            </a:r>
            <a:r>
              <a:rPr lang="en-US" altLang="en-US" sz="1400" dirty="0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second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|| </a:t>
            </a:r>
            <a:r>
              <a:rPr lang="en-US" altLang="en-US" sz="1400" dirty="0" err="1">
                <a:solidFill>
                  <a:srgbClr val="000000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400" dirty="0">
                <a:solidFill>
                  <a:srgbClr val="0000FF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400" dirty="0">
                <a:solidFill>
                  <a:srgbClr val="0000FF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400" dirty="0">
                <a:solidFill>
                  <a:srgbClr val="0000FF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400" dirty="0">
                <a:solidFill>
                  <a:srgbClr val="0000FF"/>
                </a:solidFill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b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4524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Junit5 and Spock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27345"/>
            <a:ext cx="5519134" cy="41857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Junit5CalculatorTest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4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ParameterizedTest</a:t>
            </a:r>
            <a:b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altLang="en-US" sz="14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CsvSource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"0, 0, 0"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"1, 1, 2"</a:t>
            </a:r>
            <a:b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shouldReturnCorrectSum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first,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second,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given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90D3406-8F90-495C-8982-74CA31E17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027345"/>
            <a:ext cx="5519135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CalculatorSpec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Specification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"Should return correct sum"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given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=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first | second ||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1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b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776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 – watch your test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6" name="Content Placeholder 5" descr="A close up of a sign&#10;&#10;Description automatically generated">
            <a:extLst>
              <a:ext uri="{FF2B5EF4-FFF2-40B4-BE49-F238E27FC236}">
                <a16:creationId xmlns:a16="http://schemas.microsoft.com/office/drawing/2014/main" id="{36BC67D8-C4DA-49CC-84FD-C923029E9B7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164" y="1439863"/>
            <a:ext cx="3167672" cy="4529137"/>
          </a:xfrm>
        </p:spPr>
      </p:pic>
    </p:spTree>
    <p:extLst>
      <p:ext uri="{BB962C8B-B14F-4D97-AF65-F5344CB8AC3E}">
        <p14:creationId xmlns:p14="http://schemas.microsoft.com/office/powerpoint/2010/main" val="41860667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Junit5 and Spock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27345"/>
            <a:ext cx="5519134" cy="44012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Junit5CalculatorTest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4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ParameterizedTest</a:t>
            </a:r>
            <a:b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altLang="en-US" sz="14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CsvSource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"0, 0, 0"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"1, 1, 2"</a:t>
            </a:r>
            <a:b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@DisplayName</a:t>
            </a:r>
            <a:r>
              <a:rPr lang="en-US" alt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"Should return correct sum"</a:t>
            </a:r>
            <a:r>
              <a:rPr lang="en-US" alt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shouldReturnCorrectSum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first,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second,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given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90D3406-8F90-495C-8982-74CA31E17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027345"/>
            <a:ext cx="5519135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CalculatorSpec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Specification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b="1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"Should return correct sum"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given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=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first | second ||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1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b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7944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Junit5 and Spock with imports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2FD2939-A695-45A1-A8D1-D5A7B56C6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45549"/>
            <a:ext cx="5519134" cy="50783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 static </a:t>
            </a:r>
            <a:r>
              <a:rPr lang="en-US" alt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org.junit.Assert.</a:t>
            </a:r>
            <a:r>
              <a:rPr lang="en-US" altLang="en-US" sz="1200" i="1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org.junit.jupiter.api.</a:t>
            </a:r>
            <a:r>
              <a:rPr lang="en-US" altLang="en-US" sz="1200" dirty="0" err="1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DisplayName</a:t>
            </a:r>
            <a: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org.junit.jupiter.params.</a:t>
            </a:r>
            <a:r>
              <a:rPr lang="en-US" altLang="en-US" sz="1200" dirty="0" err="1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ParameterizedTest</a:t>
            </a:r>
            <a: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org.junit.jupiter.params.provider.</a:t>
            </a:r>
            <a:r>
              <a:rPr lang="en-US" altLang="en-US" sz="1200" dirty="0" err="1">
                <a:solidFill>
                  <a:srgbClr val="8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CsvSource</a:t>
            </a:r>
            <a:r>
              <a:rPr lang="en-US" alt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altLang="en-US" sz="1200" dirty="0">
              <a:highlight>
                <a:srgbClr val="FFFF00"/>
              </a:highlight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b="1" dirty="0">
              <a:solidFill>
                <a:srgbClr val="000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Junit5CalculatorTest {</a:t>
            </a: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ParameterizedTest</a:t>
            </a:r>
            <a:br>
              <a:rPr lang="en-US" altLang="en-US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</a:t>
            </a:r>
            <a:r>
              <a:rPr lang="en-US" altLang="en-US" sz="12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CsvSource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({</a:t>
            </a: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"0, 0, 0"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"1, 1, 2"</a:t>
            </a:r>
            <a:br>
              <a:rPr lang="en-US" altLang="en-U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@DisplayName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"Should return correct sum"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shouldReturnCorrectSum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first, </a:t>
            </a:r>
            <a:r>
              <a:rPr lang="en-US" alt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second, </a:t>
            </a:r>
            <a:r>
              <a:rPr lang="en-US" alt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given</a:t>
            </a:r>
            <a:br>
              <a:rPr lang="en-US" altLang="en-US" sz="1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</a:t>
            </a:r>
            <a:r>
              <a:rPr lang="en-US" alt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Calculator();</a:t>
            </a: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1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second);</a:t>
            </a: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1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200" i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assertEquals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90D3406-8F90-495C-8982-74CA31E17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045549"/>
            <a:ext cx="5519135" cy="44012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43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spock.lang.Specification</a:t>
            </a:r>
            <a:endParaRPr lang="en-US" altLang="en-US" sz="1400" b="1" dirty="0">
              <a:solidFill>
                <a:srgbClr val="000043"/>
              </a:solidFill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b="1" dirty="0">
              <a:solidFill>
                <a:srgbClr val="00004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CalculatorSpec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Specification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"Should return correct sum"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given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 =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Calculator()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4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calculator.sum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(first, second)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actualSum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first | second ||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expectedSum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b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1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   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b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52828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Junit5 and Spock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6" name="Picture 5" descr="A group of people around each other&#10;&#10;Description automatically generated">
            <a:extLst>
              <a:ext uri="{FF2B5EF4-FFF2-40B4-BE49-F238E27FC236}">
                <a16:creationId xmlns:a16="http://schemas.microsoft.com/office/drawing/2014/main" id="{FA5A0262-3CD0-4B6B-A8EF-3462D8527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28633"/>
            <a:ext cx="6858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4031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Parameterized test with Junit5 and Spock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5" name="Picture 4" descr="A person holding a glass of wine&#10;&#10;Description automatically generated">
            <a:extLst>
              <a:ext uri="{FF2B5EF4-FFF2-40B4-BE49-F238E27FC236}">
                <a16:creationId xmlns:a16="http://schemas.microsoft.com/office/drawing/2014/main" id="{CDCFFCE5-DB54-4543-A0F6-DBC34965B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1905000"/>
            <a:ext cx="6350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3539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8461980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5" name="Picture 4" descr="A picture containing outdoor, ship, wire, boat&#10;&#10;Description automatically generated">
            <a:extLst>
              <a:ext uri="{FF2B5EF4-FFF2-40B4-BE49-F238E27FC236}">
                <a16:creationId xmlns:a16="http://schemas.microsoft.com/office/drawing/2014/main" id="{89AA9AFC-E416-4B66-A1E3-71E3503F1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873" y="1248826"/>
            <a:ext cx="7340253" cy="501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9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pic>
        <p:nvPicPr>
          <p:cNvPr id="8" name="Picture 7" descr="A picture containing food, table&#10;&#10;Description automatically generated">
            <a:extLst>
              <a:ext uri="{FF2B5EF4-FFF2-40B4-BE49-F238E27FC236}">
                <a16:creationId xmlns:a16="http://schemas.microsoft.com/office/drawing/2014/main" id="{7857D00D-92B4-40BD-B7EE-81F57AA3EE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1" t="22055" r="14479" b="17014"/>
          <a:stretch/>
        </p:blipFill>
        <p:spPr>
          <a:xfrm>
            <a:off x="4321879" y="1064537"/>
            <a:ext cx="3548242" cy="1741119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B011D149-62AD-4CE4-B7FF-45F54C964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125" y="3118778"/>
            <a:ext cx="8667750" cy="1371600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E527DB90-E2EE-40B5-808F-8D87903836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692" y="4845212"/>
            <a:ext cx="2328616" cy="94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7125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 SUS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7" y="1011936"/>
            <a:ext cx="7548698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List&lt;Subscriber&gt; </a:t>
            </a:r>
            <a:r>
              <a:rPr lang="en-US" altLang="en-US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subscribers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&lt;&gt;();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int 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messageCount</a:t>
            </a:r>
            <a:r>
              <a:rPr lang="en-US" altLang="en-US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send(String message){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subscribers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.forEach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 -&gt;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messageCount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77000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 SUS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7" y="1011936"/>
            <a:ext cx="7548698" cy="30469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ru-RU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List&lt;Subscriber&gt; </a:t>
            </a:r>
            <a:r>
              <a:rPr lang="en-US" altLang="en-US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subscribers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&lt;&gt;();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int 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messageCount</a:t>
            </a:r>
            <a:r>
              <a:rPr lang="en-US" altLang="en-US" sz="16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send(String message){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subscribers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.forEach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 -&gt;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6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s.receive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600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6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messageCount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1972950-DC4E-4AE9-B961-E792514287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4221760"/>
            <a:ext cx="7548698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interface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 {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6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receive(String message);</a:t>
            </a:r>
            <a:b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29529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based Testing Junit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1258111" y="6503131"/>
            <a:ext cx="3229583" cy="235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933" dirty="0">
                <a:solidFill>
                  <a:srgbClr val="FFFFFF"/>
                </a:solidFill>
                <a:latin typeface="Calibri Light"/>
              </a:rPr>
              <a:t>CONFIDENTIAL  |  © 2019 EPAM Systems, Inc.</a:t>
            </a:r>
            <a:endParaRPr lang="en-US" sz="933" dirty="0">
              <a:solidFill>
                <a:srgbClr val="222222"/>
              </a:solidFill>
              <a:latin typeface="Calibri Ligh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2436758-93D0-4451-9685-024918782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86" y="1081365"/>
            <a:ext cx="5795054" cy="504753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altLang="en-US" sz="1400" dirty="0" err="1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RunWith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MockitoJUnitRunner.</a:t>
            </a:r>
            <a:r>
              <a:rPr lang="en-US" altLang="en-US" sz="14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PublisherTest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 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</a:t>
            </a: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Publisher();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@Mock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 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@Mock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 </a:t>
            </a: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subscriber2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@Before</a:t>
            </a:r>
            <a:b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setUp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subscribers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.add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subscribers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.add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subscriber2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@Test</a:t>
            </a:r>
            <a:b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shouldSendMessagesToAllSubscribers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When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 err="1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.send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Then</a:t>
            </a:r>
            <a:b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i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verify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times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)).receive(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verify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660E7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subscriber2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i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times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)).receive(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"hello"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699656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Custom 4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2.xml><?xml version="1.0" encoding="utf-8"?>
<a:theme xmlns:a="http://schemas.openxmlformats.org/drawingml/2006/main" name="General">
  <a:themeElements>
    <a:clrScheme name="Custom 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8554</TotalTime>
  <Words>2699</Words>
  <Application>Microsoft Office PowerPoint</Application>
  <PresentationFormat>Widescreen</PresentationFormat>
  <Paragraphs>617</Paragraphs>
  <Slides>122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122</vt:i4>
      </vt:variant>
    </vt:vector>
  </HeadingPairs>
  <TitlesOfParts>
    <vt:vector size="133" baseType="lpstr">
      <vt:lpstr>-apple-system</vt:lpstr>
      <vt:lpstr>Arial</vt:lpstr>
      <vt:lpstr>Calibri</vt:lpstr>
      <vt:lpstr>Calibri Light</vt:lpstr>
      <vt:lpstr>Consolas</vt:lpstr>
      <vt:lpstr>Courier New</vt:lpstr>
      <vt:lpstr>Droid Sans Mono</vt:lpstr>
      <vt:lpstr>inherit</vt:lpstr>
      <vt:lpstr>Myriad Pro</vt:lpstr>
      <vt:lpstr>Covers</vt:lpstr>
      <vt:lpstr>General</vt:lpstr>
      <vt:lpstr>Tests from outer space</vt:lpstr>
      <vt:lpstr>About me</vt:lpstr>
      <vt:lpstr>Agenda</vt:lpstr>
      <vt:lpstr>About Spock</vt:lpstr>
      <vt:lpstr>About Spock</vt:lpstr>
      <vt:lpstr>New framework?</vt:lpstr>
      <vt:lpstr>New framework?</vt:lpstr>
      <vt:lpstr>Disclaimer – watch your testing pyramid</vt:lpstr>
      <vt:lpstr>Disclaimer – watch your test code</vt:lpstr>
      <vt:lpstr>Disclaimer – watch your test code</vt:lpstr>
      <vt:lpstr>How to configure</vt:lpstr>
      <vt:lpstr>How to configure</vt:lpstr>
      <vt:lpstr>Project structure</vt:lpstr>
      <vt:lpstr>Project structure</vt:lpstr>
      <vt:lpstr>Terminology</vt:lpstr>
      <vt:lpstr>Specification</vt:lpstr>
      <vt:lpstr>Specification base class</vt:lpstr>
      <vt:lpstr>Specification internals</vt:lpstr>
      <vt:lpstr>Fields</vt:lpstr>
      <vt:lpstr>Fixture methods</vt:lpstr>
      <vt:lpstr>Feature method</vt:lpstr>
      <vt:lpstr>Blocks</vt:lpstr>
      <vt:lpstr>Blocks</vt:lpstr>
      <vt:lpstr>Blocks</vt:lpstr>
      <vt:lpstr>Blocks</vt:lpstr>
      <vt:lpstr>Blocks</vt:lpstr>
      <vt:lpstr>Blocks</vt:lpstr>
      <vt:lpstr>Why do we need Blocks?</vt:lpstr>
      <vt:lpstr>Why do we need Blocks?</vt:lpstr>
      <vt:lpstr>Junit GWT blocks</vt:lpstr>
      <vt:lpstr>Junit GWT blocks                                        Spock GWT blocks</vt:lpstr>
      <vt:lpstr>Blocks and phases</vt:lpstr>
      <vt:lpstr>Given is optional</vt:lpstr>
      <vt:lpstr>When and Then</vt:lpstr>
      <vt:lpstr>Expect block</vt:lpstr>
      <vt:lpstr>Expect block</vt:lpstr>
      <vt:lpstr>Conditions</vt:lpstr>
      <vt:lpstr>Conditions are implicit in then and expect blocks</vt:lpstr>
      <vt:lpstr>Explicit condition outside expect and then blocks</vt:lpstr>
      <vt:lpstr>Exception conditions</vt:lpstr>
      <vt:lpstr>Exception conditions</vt:lpstr>
      <vt:lpstr>Exception conditions</vt:lpstr>
      <vt:lpstr>Exception conditions</vt:lpstr>
      <vt:lpstr>Exception conditions</vt:lpstr>
      <vt:lpstr>Exception conditions</vt:lpstr>
      <vt:lpstr>Exception conditions</vt:lpstr>
      <vt:lpstr>Exception conditions</vt:lpstr>
      <vt:lpstr>Exception conditions</vt:lpstr>
      <vt:lpstr>Data Driven Testing</vt:lpstr>
      <vt:lpstr>Data Driven Testing</vt:lpstr>
      <vt:lpstr>Data Driven Testing</vt:lpstr>
      <vt:lpstr>Data Driven Testing</vt:lpstr>
      <vt:lpstr>Data Driven Testing</vt:lpstr>
      <vt:lpstr>Data Driven Testing Failure report</vt:lpstr>
      <vt:lpstr>Data Driven Testing Failure report</vt:lpstr>
      <vt:lpstr>Data Driven Testing @Unroll</vt:lpstr>
      <vt:lpstr>Data Driven Testing variables values</vt:lpstr>
      <vt:lpstr>Data Driven Testing variables values</vt:lpstr>
      <vt:lpstr>Parameterized test with Junit4</vt:lpstr>
      <vt:lpstr>Parameterized test with Junit4 System Under Test</vt:lpstr>
      <vt:lpstr>Parameterized test with Junit4 add Parameterized runner</vt:lpstr>
      <vt:lpstr>Parameterized test with Junit4 add @Parameters method</vt:lpstr>
      <vt:lpstr>Parameterized test with Junit4 add fields</vt:lpstr>
      <vt:lpstr>Parameterized test with Junit4 add constructor</vt:lpstr>
      <vt:lpstr>Parameterized test with Junit4 add test</vt:lpstr>
      <vt:lpstr>Parameterized test with Junit4 add test</vt:lpstr>
      <vt:lpstr>Parameterized test with Junit4 and JUnitParams</vt:lpstr>
      <vt:lpstr>Parameterized test with Junit4 and JUnitParams</vt:lpstr>
      <vt:lpstr>Parameterized test with Junit4 and JUnitParams</vt:lpstr>
      <vt:lpstr>Parameterized test with Junit4 and JUnitParams</vt:lpstr>
      <vt:lpstr>Parameterized test with Junit4 and JUnitParams</vt:lpstr>
      <vt:lpstr>Parameterized test with Junit4 and JUnitParams</vt:lpstr>
      <vt:lpstr>Parameterized test with Junit4 and JUnitParams</vt:lpstr>
      <vt:lpstr>Parameterized test with Junit5</vt:lpstr>
      <vt:lpstr>Parameterized test with Junit5</vt:lpstr>
      <vt:lpstr>Parameterized test with Junit5</vt:lpstr>
      <vt:lpstr>Parameterized test with Junit5</vt:lpstr>
      <vt:lpstr>Parameterized test with Junit5</vt:lpstr>
      <vt:lpstr>Parameterized test with Junit5</vt:lpstr>
      <vt:lpstr>Parameterized test with Spock</vt:lpstr>
      <vt:lpstr>Parameterized test with Spock</vt:lpstr>
      <vt:lpstr>Parameterized test with Spock</vt:lpstr>
      <vt:lpstr>Parameterized test with Junit4 and Spock</vt:lpstr>
      <vt:lpstr>Parameterized test with Junit5 and Spock</vt:lpstr>
      <vt:lpstr>Parameterized test with Junit5 and Spock</vt:lpstr>
      <vt:lpstr>Parameterized test with Junit5 and Spock</vt:lpstr>
      <vt:lpstr>Parameterized test with Junit5 and Spock</vt:lpstr>
      <vt:lpstr>Parameterized test with Junit5 and Spock</vt:lpstr>
      <vt:lpstr>Parameterized test with Junit5 and Spock</vt:lpstr>
      <vt:lpstr>Parameterized test with Junit5 and Spock</vt:lpstr>
      <vt:lpstr>Parameterized test with Junit5 and Spock with imports</vt:lpstr>
      <vt:lpstr>Parameterized test with Junit5 and Spock</vt:lpstr>
      <vt:lpstr>Parameterized test with Junit5 and Spock</vt:lpstr>
      <vt:lpstr>Interaction based Testing</vt:lpstr>
      <vt:lpstr>Interaction based Testing</vt:lpstr>
      <vt:lpstr>Interaction based Testing</vt:lpstr>
      <vt:lpstr>Interaction based Testing SUS</vt:lpstr>
      <vt:lpstr>Interaction based Testing SUS</vt:lpstr>
      <vt:lpstr>Interaction based Testing Junit</vt:lpstr>
      <vt:lpstr>Interaction based Testing Junit and Spock</vt:lpstr>
      <vt:lpstr>Interaction based Testing</vt:lpstr>
      <vt:lpstr>Interaction based Testing Cardinality</vt:lpstr>
      <vt:lpstr>Interaction based Testing Target Constraint</vt:lpstr>
      <vt:lpstr>Interaction based Testing Method Constraint</vt:lpstr>
      <vt:lpstr>Interaction based Testing Argument Constraints</vt:lpstr>
      <vt:lpstr>Interaction based Testing Stubbing</vt:lpstr>
      <vt:lpstr>Interaction based Testing Stubbing</vt:lpstr>
      <vt:lpstr>Interaction based Testing Stubbing</vt:lpstr>
      <vt:lpstr>Interaction based Testing Stubbing</vt:lpstr>
      <vt:lpstr>Interaction based Testing Stubbing</vt:lpstr>
      <vt:lpstr>Interaction based Testing Stubbing</vt:lpstr>
      <vt:lpstr>Interaction based Testing Stubbing</vt:lpstr>
      <vt:lpstr>Interaction based Testing Stubbing</vt:lpstr>
      <vt:lpstr>Interaction based Testing Stubbing</vt:lpstr>
      <vt:lpstr>Interaction based Testing Other Mock Objects</vt:lpstr>
      <vt:lpstr>Built-In Extensions</vt:lpstr>
      <vt:lpstr>TestContainers Extension</vt:lpstr>
      <vt:lpstr>Spring Module</vt:lpstr>
      <vt:lpstr>Spring Module</vt:lpstr>
      <vt:lpstr>Java testing frameworks releases history</vt:lpstr>
      <vt:lpstr>Conclusion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Spock Framework</dc:title>
  <dc:creator>Maksim Vypov</dc:creator>
  <cp:lastModifiedBy>Maksim Vypov</cp:lastModifiedBy>
  <cp:revision>198</cp:revision>
  <dcterms:created xsi:type="dcterms:W3CDTF">2019-09-14T19:11:06Z</dcterms:created>
  <dcterms:modified xsi:type="dcterms:W3CDTF">2019-10-29T12:17:57Z</dcterms:modified>
</cp:coreProperties>
</file>